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3"/>
  </p:notesMasterIdLst>
  <p:handoutMasterIdLst>
    <p:handoutMasterId r:id="rId24"/>
  </p:handoutMasterIdLst>
  <p:sldIdLst>
    <p:sldId id="276" r:id="rId3"/>
    <p:sldId id="257" r:id="rId4"/>
    <p:sldId id="259" r:id="rId5"/>
    <p:sldId id="265" r:id="rId6"/>
    <p:sldId id="266" r:id="rId7"/>
    <p:sldId id="267" r:id="rId8"/>
    <p:sldId id="274" r:id="rId9"/>
    <p:sldId id="268" r:id="rId10"/>
    <p:sldId id="272" r:id="rId11"/>
    <p:sldId id="273" r:id="rId12"/>
    <p:sldId id="269" r:id="rId13"/>
    <p:sldId id="270" r:id="rId14"/>
    <p:sldId id="271" r:id="rId15"/>
    <p:sldId id="275" r:id="rId16"/>
    <p:sldId id="260" r:id="rId17"/>
    <p:sldId id="261" r:id="rId18"/>
    <p:sldId id="262" r:id="rId19"/>
    <p:sldId id="264" r:id="rId20"/>
    <p:sldId id="263" r:id="rId21"/>
    <p:sldId id="25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2"/>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18" autoAdjust="0"/>
  </p:normalViewPr>
  <p:slideViewPr>
    <p:cSldViewPr snapToGrid="0">
      <p:cViewPr varScale="1">
        <p:scale>
          <a:sx n="56" d="100"/>
          <a:sy n="56" d="100"/>
        </p:scale>
        <p:origin x="72" y="366"/>
      </p:cViewPr>
      <p:guideLst>
        <p:guide orient="horz" pos="2160"/>
        <p:guide pos="2880"/>
      </p:guideLst>
    </p:cSldViewPr>
  </p:slideViewPr>
  <p:notesTextViewPr>
    <p:cViewPr>
      <p:scale>
        <a:sx n="100" d="100"/>
        <a:sy n="100" d="100"/>
      </p:scale>
      <p:origin x="0" y="0"/>
    </p:cViewPr>
  </p:notesTextViewPr>
  <p:notesViewPr>
    <p:cSldViewPr snapToGrid="0">
      <p:cViewPr varScale="1">
        <p:scale>
          <a:sx n="65" d="100"/>
          <a:sy n="65" d="100"/>
        </p:scale>
        <p:origin x="-265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Technological Systems</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2 – Lesson 2.3 – Automated Systems</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a:t>© 2011 Project Lead the Way, Inc.</a:t>
            </a:r>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8709E82E-6853-407F-8D5D-F0C0756352B5}" type="slidenum">
              <a:rPr lang="en-US"/>
              <a:pPr>
                <a:defRPr/>
              </a:pPr>
              <a:t>‹#›</a:t>
            </a:fld>
            <a:endParaRPr lang="en-US"/>
          </a:p>
        </p:txBody>
      </p:sp>
    </p:spTree>
    <p:extLst>
      <p:ext uri="{BB962C8B-B14F-4D97-AF65-F5344CB8AC3E}">
        <p14:creationId xmlns:p14="http://schemas.microsoft.com/office/powerpoint/2010/main" val="266671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Technological Systems</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2 – Lesson 2.3 – Automated Systems</a:t>
            </a:r>
          </a:p>
        </p:txBody>
      </p:sp>
      <p:sp>
        <p:nvSpPr>
          <p:cNvPr id="23558"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defRPr/>
            </a:pPr>
            <a:r>
              <a:rPr lang="en-US" sz="1200" dirty="0" smtClean="0"/>
              <a:t>© 2011 Project Lead the Way, Inc.</a:t>
            </a:r>
            <a:endParaRPr lang="en-US" sz="1200" dirty="0"/>
          </a:p>
        </p:txBody>
      </p:sp>
      <p:sp>
        <p:nvSpPr>
          <p:cNvPr id="23559"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F3378563-E200-4B74-B5FC-4D69AA9285F2}" type="slidenum">
              <a:rPr lang="en-US" sz="1200"/>
              <a:pPr algn="r" defTabSz="931863"/>
              <a:t>‹#›</a:t>
            </a:fld>
            <a:endParaRPr lang="en-US" sz="1200"/>
          </a:p>
        </p:txBody>
      </p:sp>
    </p:spTree>
    <p:extLst>
      <p:ext uri="{BB962C8B-B14F-4D97-AF65-F5344CB8AC3E}">
        <p14:creationId xmlns:p14="http://schemas.microsoft.com/office/powerpoint/2010/main" val="1368318743"/>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2560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0316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1762937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After a hard workout in a gym, did you ever feel like you ran out of energy? Your muscles use a great deal of energy to perform the tasks that you do daily. Even when you are at rest, you use energy to breathe, think, and pump blood throughout your body.</a:t>
            </a:r>
          </a:p>
          <a:p>
            <a:endParaRPr lang="en-US" smtClean="0"/>
          </a:p>
          <a:p>
            <a:r>
              <a:rPr lang="en-US" smtClean="0"/>
              <a:t>Energy is the source of power that runs all of our technological systems. There are many sources of energy, natural or synthetic, and in limited or unlimited supply.</a:t>
            </a:r>
          </a:p>
          <a:p>
            <a:endParaRPr lang="en-US" smtClean="0"/>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4283045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earliest ancestors didn’t need capital. At the dawn of technology, inventors created their Stone Age tools without the help of others.</a:t>
            </a:r>
          </a:p>
          <a:p>
            <a:endParaRPr lang="en-US" smtClean="0"/>
          </a:p>
          <a:p>
            <a:r>
              <a:rPr lang="en-US" smtClean="0"/>
              <a:t>Using capital, people can now buy all the ingredients needed to create new technology. Today, a team approach is used to develop most new ideas. Under the direction of large corporations, experts are hired. The company buys materials, tools, knowledge, skill and creative people. These companies construct the need laboratories, mix all the ingredients together, and then wait for team effort to deliver useful products.</a:t>
            </a:r>
          </a:p>
          <a:p>
            <a:endParaRPr 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581907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Can you name something that takes place instantly without the passing of time?</a:t>
            </a:r>
          </a:p>
          <a:p>
            <a:endParaRPr lang="en-US" smtClean="0"/>
          </a:p>
          <a:p>
            <a:r>
              <a:rPr lang="en-US" smtClean="0"/>
              <a:t>Products where people, rather than machines supply most of the labor are usually more expensive than products made by machines.</a:t>
            </a:r>
          </a:p>
          <a:p>
            <a:endParaRPr lang="en-US" smtClean="0"/>
          </a:p>
          <a:p>
            <a:r>
              <a:rPr lang="en-US" smtClean="0"/>
              <a:t>All recipes call for measured amounts of different ingredients. Once the ingredients are put together, you must stir, mix, heat or freeze the contents for a specific amount of time. Too much or too little of any ingredient, including time, could ruin your results. Whether you are making a cake, building a car, or designing a new product, your results will take shape over time.</a:t>
            </a:r>
          </a:p>
          <a:p>
            <a:endParaRPr lang="en-US" smtClean="0"/>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336666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891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All 7 resources are used in every technological system. There are two types of systems, the first one we are going to study is the Open-Loop System.</a:t>
            </a:r>
          </a:p>
        </p:txBody>
      </p:sp>
    </p:spTree>
    <p:extLst>
      <p:ext uri="{BB962C8B-B14F-4D97-AF65-F5344CB8AC3E}">
        <p14:creationId xmlns:p14="http://schemas.microsoft.com/office/powerpoint/2010/main" val="4102665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993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Let students brainstorm some ideas of their own for an open-loop system before continuing.</a:t>
            </a:r>
          </a:p>
          <a:p>
            <a:pPr eaLnBrk="1" hangingPunct="1"/>
            <a:r>
              <a:rPr lang="en-US" smtClean="0"/>
              <a:t>Open-loop systems can be controlled to some degree. For example timers can be used to turn off an oven at a certain time, or the light in your house can be set on timers. Although these systems are controlled by timers, they do not change if conditions change. The oven will turn off even if the food is not fully cooked. The lights will come on even if no one is home.</a:t>
            </a:r>
          </a:p>
          <a:p>
            <a:pPr eaLnBrk="1" hangingPunct="1"/>
            <a:r>
              <a:rPr lang="en-US" smtClean="0"/>
              <a:t>Some dryers have moisture sensors – would that be an open or closed loop system?</a:t>
            </a:r>
          </a:p>
        </p:txBody>
      </p:sp>
    </p:spTree>
    <p:extLst>
      <p:ext uri="{BB962C8B-B14F-4D97-AF65-F5344CB8AC3E}">
        <p14:creationId xmlns:p14="http://schemas.microsoft.com/office/powerpoint/2010/main" val="3157116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4096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These systems have a monitoring device that provides feedback to the system to determine whether a change is necessary. Therefore, they are called Closed-Loop Systems.</a:t>
            </a:r>
          </a:p>
        </p:txBody>
      </p:sp>
    </p:spTree>
    <p:extLst>
      <p:ext uri="{BB962C8B-B14F-4D97-AF65-F5344CB8AC3E}">
        <p14:creationId xmlns:p14="http://schemas.microsoft.com/office/powerpoint/2010/main" val="4129723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4198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One purpose of feedback is to improve the operation of a system. Therefore, some type of feedback can be added to most systems. People or sensors can provide data or information to adjust the system. Feedback comes in many forms. For example, your teacher uses homework and tests to monitor how well you are learning. The grades you receive on your work are your feedback, indicating how you are doing so that, if needed, you can change your study methods and work to improve your test-taking skills.</a:t>
            </a:r>
          </a:p>
          <a:p>
            <a:pPr eaLnBrk="1" hangingPunct="1"/>
            <a:endParaRPr lang="en-US" smtClean="0"/>
          </a:p>
          <a:p>
            <a:pPr eaLnBrk="1" hangingPunct="1"/>
            <a:r>
              <a:rPr lang="en-US" smtClean="0"/>
              <a:t>Teacher can discuss the difference between manual feedback – driver seeing the speed on the speedometer, and automatic feedback – setting the cruise control. </a:t>
            </a:r>
          </a:p>
        </p:txBody>
      </p:sp>
    </p:spTree>
    <p:extLst>
      <p:ext uri="{BB962C8B-B14F-4D97-AF65-F5344CB8AC3E}">
        <p14:creationId xmlns:p14="http://schemas.microsoft.com/office/powerpoint/2010/main" val="186495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4301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Teacher should lead discussion that may include … Does the traffic light change because of time or because it has a sensor that knows when a car is present?</a:t>
            </a:r>
          </a:p>
        </p:txBody>
      </p:sp>
    </p:spTree>
    <p:extLst>
      <p:ext uri="{BB962C8B-B14F-4D97-AF65-F5344CB8AC3E}">
        <p14:creationId xmlns:p14="http://schemas.microsoft.com/office/powerpoint/2010/main" val="4258685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4403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0016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2662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58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Technology comes from the knowledge and skill that is needed to use raw materials, tools, and energy to create the products and services that we want. The same resources used in ancient days are still being used today to develop new technology.</a:t>
            </a:r>
          </a:p>
          <a:p>
            <a:endParaRPr lang="en-US" smtClean="0"/>
          </a:p>
        </p:txBody>
      </p:sp>
      <p:sp>
        <p:nvSpPr>
          <p:cNvPr id="276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295299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Although many of the other resources were available, technology didn’t advance until people came along.</a:t>
            </a:r>
          </a:p>
          <a:p>
            <a:endParaRPr lang="en-US" smtClean="0"/>
          </a:p>
          <a:p>
            <a:r>
              <a:rPr lang="en-US" smtClean="0"/>
              <a:t>Between the designer and the end user are many jobs that must be done by people. They build the tools and machines, set up the factories, run the machines, and finally package and ship the end products.</a:t>
            </a:r>
          </a:p>
          <a:p>
            <a:endParaRPr lang="en-US" smtClean="0"/>
          </a:p>
          <a:p>
            <a:r>
              <a:rPr lang="en-US" smtClean="0"/>
              <a:t>People sell, install, and repair the products of technologies.</a:t>
            </a:r>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119882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knowledge of what do with your product or service.</a:t>
            </a:r>
          </a:p>
          <a:p>
            <a:endParaRPr lang="en-US" smtClean="0"/>
          </a:p>
          <a:p>
            <a:r>
              <a:rPr lang="en-US" smtClean="0"/>
              <a:t>How to communicate your product or service to others for their use.</a:t>
            </a:r>
          </a:p>
          <a:p>
            <a:endParaRPr lang="en-US" smtClean="0"/>
          </a:p>
          <a:p>
            <a:r>
              <a:rPr lang="en-US" smtClean="0"/>
              <a:t>The “How to” of your product or service. How to make or provide it. How much to charge for it.</a:t>
            </a:r>
          </a:p>
          <a:p>
            <a:endParaRPr lang="en-US" smtClean="0"/>
          </a:p>
          <a:p>
            <a:endParaRPr lang="en-US" smtClean="0"/>
          </a:p>
          <a:p>
            <a:endParaRPr 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2192501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mtClean="0"/>
              <a:t>Technology developed because people learned how to use and process various materials into useful objects. People have also learned to create new materials by combining or refining natural resources in ways not done by nature. </a:t>
            </a:r>
          </a:p>
          <a:p>
            <a:pPr>
              <a:lnSpc>
                <a:spcPct val="90000"/>
              </a:lnSpc>
            </a:pPr>
            <a:endParaRPr lang="en-US" smtClean="0"/>
          </a:p>
          <a:p>
            <a:pPr>
              <a:lnSpc>
                <a:spcPct val="90000"/>
              </a:lnSpc>
            </a:pPr>
            <a:r>
              <a:rPr lang="en-US" smtClean="0"/>
              <a:t>Raw materials are found in a natural state (rocks metal ores, crude oil, plants, animals, trees, etc.)</a:t>
            </a:r>
          </a:p>
          <a:p>
            <a:endParaRPr 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293634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Processed materials are natural resources that have been changed by technology into a more useful form (lumber from trees, leather from animals, etc.)</a:t>
            </a:r>
          </a:p>
          <a:p>
            <a:endParaRPr lang="en-US" smtClean="0"/>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3649945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Manufactured materials are created when natural resources are altered by processes that do more than merely change the size or shape of the material (gasoline, kerosene, concrete, metals). They are so changed in form that you can’t recognized where they were made from.</a:t>
            </a:r>
          </a:p>
          <a:p>
            <a:endParaRPr 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196711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Synthetic materials are created artificially – they are not natural materials. They are made by scientifically combining chemicals and elements into rare natural materials or other materials not found in nature. (Industrial diamonds, man-made rubber, plastics.)</a:t>
            </a:r>
          </a:p>
          <a:p>
            <a:endParaRPr lang="en-US" smtClean="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Technological Systems</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2 – Lesson 2.3 – Automated Systems</a:t>
            </a:r>
          </a:p>
        </p:txBody>
      </p:sp>
    </p:spTree>
    <p:extLst>
      <p:ext uri="{BB962C8B-B14F-4D97-AF65-F5344CB8AC3E}">
        <p14:creationId xmlns:p14="http://schemas.microsoft.com/office/powerpoint/2010/main" val="4018363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3209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423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254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95A2DE-65BE-4227-A349-8635F772B334}" type="slidenum">
              <a:rPr lang="en-US"/>
              <a:pPr>
                <a:defRPr/>
              </a:pPr>
              <a:t>‹#›</a:t>
            </a:fld>
            <a:endParaRPr lang="en-US"/>
          </a:p>
        </p:txBody>
      </p:sp>
    </p:spTree>
    <p:extLst>
      <p:ext uri="{BB962C8B-B14F-4D97-AF65-F5344CB8AC3E}">
        <p14:creationId xmlns:p14="http://schemas.microsoft.com/office/powerpoint/2010/main" val="3817730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C346DB-6744-467A-83AD-90AB8D95B1D8}" type="slidenum">
              <a:rPr lang="en-US"/>
              <a:pPr>
                <a:defRPr/>
              </a:pPr>
              <a:t>‹#›</a:t>
            </a:fld>
            <a:endParaRPr lang="en-US"/>
          </a:p>
        </p:txBody>
      </p:sp>
    </p:spTree>
    <p:extLst>
      <p:ext uri="{BB962C8B-B14F-4D97-AF65-F5344CB8AC3E}">
        <p14:creationId xmlns:p14="http://schemas.microsoft.com/office/powerpoint/2010/main" val="51609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7C9FA6-24D9-4928-9A0E-1AAF8DD5405A}" type="slidenum">
              <a:rPr lang="en-US"/>
              <a:pPr>
                <a:defRPr/>
              </a:pPr>
              <a:t>‹#›</a:t>
            </a:fld>
            <a:endParaRPr lang="en-US"/>
          </a:p>
        </p:txBody>
      </p:sp>
    </p:spTree>
    <p:extLst>
      <p:ext uri="{BB962C8B-B14F-4D97-AF65-F5344CB8AC3E}">
        <p14:creationId xmlns:p14="http://schemas.microsoft.com/office/powerpoint/2010/main" val="427216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949740-6074-495A-A30B-AD2C361CCA2E}" type="slidenum">
              <a:rPr lang="en-US"/>
              <a:pPr>
                <a:defRPr/>
              </a:pPr>
              <a:t>‹#›</a:t>
            </a:fld>
            <a:endParaRPr lang="en-US"/>
          </a:p>
        </p:txBody>
      </p:sp>
    </p:spTree>
    <p:extLst>
      <p:ext uri="{BB962C8B-B14F-4D97-AF65-F5344CB8AC3E}">
        <p14:creationId xmlns:p14="http://schemas.microsoft.com/office/powerpoint/2010/main" val="3328542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90E72D-7781-48E0-BA77-AA5F813FD9F4}" type="slidenum">
              <a:rPr lang="en-US"/>
              <a:pPr>
                <a:defRPr/>
              </a:pPr>
              <a:t>‹#›</a:t>
            </a:fld>
            <a:endParaRPr lang="en-US"/>
          </a:p>
        </p:txBody>
      </p:sp>
    </p:spTree>
    <p:extLst>
      <p:ext uri="{BB962C8B-B14F-4D97-AF65-F5344CB8AC3E}">
        <p14:creationId xmlns:p14="http://schemas.microsoft.com/office/powerpoint/2010/main" val="53555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70725C-3F9C-4FAD-9E0A-FE0B940861C3}" type="slidenum">
              <a:rPr lang="en-US"/>
              <a:pPr>
                <a:defRPr/>
              </a:pPr>
              <a:t>‹#›</a:t>
            </a:fld>
            <a:endParaRPr lang="en-US"/>
          </a:p>
        </p:txBody>
      </p:sp>
    </p:spTree>
    <p:extLst>
      <p:ext uri="{BB962C8B-B14F-4D97-AF65-F5344CB8AC3E}">
        <p14:creationId xmlns:p14="http://schemas.microsoft.com/office/powerpoint/2010/main" val="1158011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402A1E-84B7-4DF2-92B8-84772419CAE6}" type="slidenum">
              <a:rPr lang="en-US"/>
              <a:pPr>
                <a:defRPr/>
              </a:pPr>
              <a:t>‹#›</a:t>
            </a:fld>
            <a:endParaRPr lang="en-US"/>
          </a:p>
        </p:txBody>
      </p:sp>
    </p:spTree>
    <p:extLst>
      <p:ext uri="{BB962C8B-B14F-4D97-AF65-F5344CB8AC3E}">
        <p14:creationId xmlns:p14="http://schemas.microsoft.com/office/powerpoint/2010/main" val="3718432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285AE-65CD-4D1D-B822-33ACE9A5CE68}" type="slidenum">
              <a:rPr lang="en-US"/>
              <a:pPr>
                <a:defRPr/>
              </a:pPr>
              <a:t>‹#›</a:t>
            </a:fld>
            <a:endParaRPr lang="en-US"/>
          </a:p>
        </p:txBody>
      </p:sp>
    </p:spTree>
    <p:extLst>
      <p:ext uri="{BB962C8B-B14F-4D97-AF65-F5344CB8AC3E}">
        <p14:creationId xmlns:p14="http://schemas.microsoft.com/office/powerpoint/2010/main" val="61467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1645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061D26-6464-413B-8757-C4809BB1F611}" type="slidenum">
              <a:rPr lang="en-US"/>
              <a:pPr>
                <a:defRPr/>
              </a:pPr>
              <a:t>‹#›</a:t>
            </a:fld>
            <a:endParaRPr lang="en-US"/>
          </a:p>
        </p:txBody>
      </p:sp>
    </p:spTree>
    <p:extLst>
      <p:ext uri="{BB962C8B-B14F-4D97-AF65-F5344CB8AC3E}">
        <p14:creationId xmlns:p14="http://schemas.microsoft.com/office/powerpoint/2010/main" val="38536113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C650FA-4C4D-45F3-8721-865278322AEE}" type="slidenum">
              <a:rPr lang="en-US"/>
              <a:pPr>
                <a:defRPr/>
              </a:pPr>
              <a:t>‹#›</a:t>
            </a:fld>
            <a:endParaRPr lang="en-US"/>
          </a:p>
        </p:txBody>
      </p:sp>
    </p:spTree>
    <p:extLst>
      <p:ext uri="{BB962C8B-B14F-4D97-AF65-F5344CB8AC3E}">
        <p14:creationId xmlns:p14="http://schemas.microsoft.com/office/powerpoint/2010/main" val="1143143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3EF907-6317-4ED5-95FD-608EEF8A9103}" type="slidenum">
              <a:rPr lang="en-US"/>
              <a:pPr>
                <a:defRPr/>
              </a:pPr>
              <a:t>‹#›</a:t>
            </a:fld>
            <a:endParaRPr lang="en-US"/>
          </a:p>
        </p:txBody>
      </p:sp>
    </p:spTree>
    <p:extLst>
      <p:ext uri="{BB962C8B-B14F-4D97-AF65-F5344CB8AC3E}">
        <p14:creationId xmlns:p14="http://schemas.microsoft.com/office/powerpoint/2010/main" val="318887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1336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374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144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16934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97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702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108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517525"/>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7C18F933-E525-4339-91C3-096735C6BD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rgbClr val="002B52"/>
          </a:solidFill>
          <a:latin typeface="+mj-lt"/>
          <a:ea typeface="+mj-ea"/>
          <a:cs typeface="+mj-cs"/>
        </a:defRPr>
      </a:lvl1pPr>
      <a:lvl2pPr algn="ctr" rtl="0" eaLnBrk="0" fontAlgn="base" hangingPunct="0">
        <a:spcBef>
          <a:spcPct val="0"/>
        </a:spcBef>
        <a:spcAft>
          <a:spcPct val="0"/>
        </a:spcAft>
        <a:defRPr sz="4400">
          <a:solidFill>
            <a:srgbClr val="002B52"/>
          </a:solidFill>
          <a:latin typeface="Arial" charset="0"/>
        </a:defRPr>
      </a:lvl2pPr>
      <a:lvl3pPr algn="ctr" rtl="0" eaLnBrk="0" fontAlgn="base" hangingPunct="0">
        <a:spcBef>
          <a:spcPct val="0"/>
        </a:spcBef>
        <a:spcAft>
          <a:spcPct val="0"/>
        </a:spcAft>
        <a:defRPr sz="4400">
          <a:solidFill>
            <a:srgbClr val="002B52"/>
          </a:solidFill>
          <a:latin typeface="Arial" charset="0"/>
        </a:defRPr>
      </a:lvl3pPr>
      <a:lvl4pPr algn="ctr" rtl="0" eaLnBrk="0" fontAlgn="base" hangingPunct="0">
        <a:spcBef>
          <a:spcPct val="0"/>
        </a:spcBef>
        <a:spcAft>
          <a:spcPct val="0"/>
        </a:spcAft>
        <a:defRPr sz="4400">
          <a:solidFill>
            <a:srgbClr val="002B52"/>
          </a:solidFill>
          <a:latin typeface="Arial" charset="0"/>
        </a:defRPr>
      </a:lvl4pPr>
      <a:lvl5pPr algn="ctr" rtl="0" eaLnBrk="0" fontAlgn="base" hangingPunct="0">
        <a:spcBef>
          <a:spcPct val="0"/>
        </a:spcBef>
        <a:spcAft>
          <a:spcPct val="0"/>
        </a:spcAft>
        <a:defRPr sz="4400">
          <a:solidFill>
            <a:srgbClr val="002B52"/>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18.wmf"/><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31.wmf"/><Relationship Id="rId4" Type="http://schemas.openxmlformats.org/officeDocument/2006/relationships/image" Target="../media/image30.wmf"/></Relationships>
</file>

<file path=ppt/slides/_rels/slide1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34.wmf"/><Relationship Id="rId4" Type="http://schemas.openxmlformats.org/officeDocument/2006/relationships/image" Target="../media/image33.wmf"/></Relationships>
</file>

<file path=ppt/slides/_rels/slide15.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notesSlide" Target="../notesSlides/notesSlide15.xml"/><Relationship Id="rId1" Type="http://schemas.openxmlformats.org/officeDocument/2006/relationships/slideLayout" Target="../slideLayouts/slideLayout13.xml"/><Relationship Id="rId5" Type="http://schemas.openxmlformats.org/officeDocument/2006/relationships/image" Target="../media/image38.jpeg"/><Relationship Id="rId4" Type="http://schemas.openxmlformats.org/officeDocument/2006/relationships/image" Target="../media/image37.wmf"/></Relationships>
</file>

<file path=ppt/slides/_rels/slide17.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image" Target="../media/image43.jpeg"/><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wmf"/></Relationships>
</file>

<file path=ppt/slides/_rels/slide18.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image" Target="../media/image48.wmf"/><Relationship Id="rId5" Type="http://schemas.openxmlformats.org/officeDocument/2006/relationships/image" Target="../media/image47.jpeg"/><Relationship Id="rId4" Type="http://schemas.openxmlformats.org/officeDocument/2006/relationships/image" Target="../media/image46.jpeg"/></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7.wmf"/><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Technological Systems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2011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Automation and </a:t>
            </a:r>
            <a:r>
              <a:rPr lang="en-US" sz="800" dirty="0" smtClean="0"/>
              <a:t>Robotics VEX</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29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731838"/>
          </a:xfrm>
        </p:spPr>
        <p:txBody>
          <a:bodyPr/>
          <a:lstStyle/>
          <a:p>
            <a:r>
              <a:rPr lang="en-US" smtClean="0"/>
              <a:t>Materials</a:t>
            </a:r>
            <a:br>
              <a:rPr lang="en-US" smtClean="0"/>
            </a:br>
            <a:endParaRPr lang="en-US" smtClean="0"/>
          </a:p>
        </p:txBody>
      </p:sp>
      <p:sp>
        <p:nvSpPr>
          <p:cNvPr id="12291" name="Content Placeholder 2"/>
          <p:cNvSpPr>
            <a:spLocks noGrp="1"/>
          </p:cNvSpPr>
          <p:nvPr>
            <p:ph idx="1"/>
          </p:nvPr>
        </p:nvSpPr>
        <p:spPr>
          <a:xfrm>
            <a:off x="457200" y="1727200"/>
            <a:ext cx="8229600" cy="4525963"/>
          </a:xfrm>
        </p:spPr>
        <p:txBody>
          <a:bodyPr/>
          <a:lstStyle/>
          <a:p>
            <a:pPr>
              <a:lnSpc>
                <a:spcPct val="90000"/>
              </a:lnSpc>
            </a:pPr>
            <a:r>
              <a:rPr lang="en-US" sz="2800" smtClean="0">
                <a:solidFill>
                  <a:schemeClr val="bg2"/>
                </a:solidFill>
              </a:rPr>
              <a:t>Raw materials</a:t>
            </a:r>
          </a:p>
          <a:p>
            <a:pPr>
              <a:lnSpc>
                <a:spcPct val="90000"/>
              </a:lnSpc>
            </a:pPr>
            <a:r>
              <a:rPr lang="en-US" sz="2800" smtClean="0">
                <a:solidFill>
                  <a:schemeClr val="bg2"/>
                </a:solidFill>
              </a:rPr>
              <a:t>Processed materials</a:t>
            </a:r>
          </a:p>
          <a:p>
            <a:pPr>
              <a:lnSpc>
                <a:spcPct val="90000"/>
              </a:lnSpc>
            </a:pPr>
            <a:r>
              <a:rPr lang="en-US" sz="2800" smtClean="0">
                <a:solidFill>
                  <a:schemeClr val="bg2"/>
                </a:solidFill>
              </a:rPr>
              <a:t>Manufactured materials</a:t>
            </a:r>
          </a:p>
          <a:p>
            <a:pPr>
              <a:lnSpc>
                <a:spcPct val="90000"/>
              </a:lnSpc>
            </a:pPr>
            <a:r>
              <a:rPr lang="en-US" sz="2800" smtClean="0"/>
              <a:t>Synthetic materials</a:t>
            </a:r>
          </a:p>
          <a:p>
            <a:pPr lvl="1">
              <a:lnSpc>
                <a:spcPct val="90000"/>
              </a:lnSpc>
            </a:pPr>
            <a:r>
              <a:rPr lang="en-US" smtClean="0"/>
              <a:t>Materials created artificially</a:t>
            </a:r>
          </a:p>
          <a:p>
            <a:pPr lvl="1">
              <a:lnSpc>
                <a:spcPct val="90000"/>
              </a:lnSpc>
            </a:pPr>
            <a:r>
              <a:rPr lang="en-US" smtClean="0"/>
              <a:t>Not natural materials</a:t>
            </a:r>
          </a:p>
          <a:p>
            <a:pPr lvl="1">
              <a:lnSpc>
                <a:spcPct val="90000"/>
              </a:lnSpc>
            </a:pPr>
            <a:r>
              <a:rPr lang="en-US" smtClean="0"/>
              <a:t>Made by scientifically combining chemicals and elements into rare natural materials, or materials not found in nature</a:t>
            </a:r>
          </a:p>
          <a:p>
            <a:pPr lvl="1">
              <a:lnSpc>
                <a:spcPct val="90000"/>
              </a:lnSpc>
            </a:pPr>
            <a:r>
              <a:rPr lang="en-US" smtClean="0"/>
              <a:t>Industrial diamonds, man-made rubber, plastics</a:t>
            </a:r>
          </a:p>
          <a:p>
            <a:endParaRPr lang="en-US" smtClean="0"/>
          </a:p>
        </p:txBody>
      </p:sp>
      <p:pic>
        <p:nvPicPr>
          <p:cNvPr id="12292" name="Picture 2" descr="C:\Documents and Settings\jdonnan\Local Settings\Temporary Internet Files\Content.IE5\L31NBCS2\MC9003202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4088" y="1343025"/>
            <a:ext cx="1827212"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descr="C:\Documents and Settings\jdonnan\Local Settings\Temporary Internet Files\Content.IE5\CDKN3ZJI\MC90015715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79400"/>
            <a:ext cx="148907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4" descr="C:\Documents and Settings\jdonnan\Local Settings\Temporary Internet Files\Content.IE5\Y26TI7DM\MC90001344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2506663"/>
            <a:ext cx="1443038" cy="173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11200"/>
            <a:ext cx="8229600" cy="706438"/>
          </a:xfrm>
        </p:spPr>
        <p:txBody>
          <a:bodyPr/>
          <a:lstStyle/>
          <a:p>
            <a:r>
              <a:rPr lang="en-US" smtClean="0"/>
              <a:t>Tools and Machines</a:t>
            </a:r>
            <a:br>
              <a:rPr lang="en-US" smtClean="0"/>
            </a:br>
            <a:endParaRPr lang="en-US" smtClean="0"/>
          </a:p>
        </p:txBody>
      </p:sp>
      <p:sp>
        <p:nvSpPr>
          <p:cNvPr id="13315" name="Content Placeholder 2"/>
          <p:cNvSpPr>
            <a:spLocks noGrp="1"/>
          </p:cNvSpPr>
          <p:nvPr>
            <p:ph idx="1"/>
          </p:nvPr>
        </p:nvSpPr>
        <p:spPr/>
        <p:txBody>
          <a:bodyPr/>
          <a:lstStyle/>
          <a:p>
            <a:pPr>
              <a:lnSpc>
                <a:spcPct val="90000"/>
              </a:lnSpc>
            </a:pPr>
            <a:r>
              <a:rPr lang="en-US" smtClean="0"/>
              <a:t>Tools increase our ability to do work.</a:t>
            </a:r>
          </a:p>
          <a:p>
            <a:pPr>
              <a:lnSpc>
                <a:spcPct val="90000"/>
              </a:lnSpc>
            </a:pPr>
            <a:r>
              <a:rPr lang="en-US" smtClean="0"/>
              <a:t>A tool becomes a mechanical machine when a power system is added to make the tool work better.</a:t>
            </a:r>
          </a:p>
          <a:p>
            <a:pPr>
              <a:lnSpc>
                <a:spcPct val="90000"/>
              </a:lnSpc>
            </a:pPr>
            <a:r>
              <a:rPr lang="en-US" smtClean="0"/>
              <a:t>Tools and machines increase our ability to do work, and perform our jobs better.</a:t>
            </a:r>
          </a:p>
          <a:p>
            <a:endParaRPr lang="en-US" smtClean="0"/>
          </a:p>
        </p:txBody>
      </p:sp>
      <p:pic>
        <p:nvPicPr>
          <p:cNvPr id="13316" name="Picture 2" descr="C:\Program Files\Microsoft Office\MEDIA\CAGCAT10\j025234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73338" y="5254625"/>
            <a:ext cx="1827212"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descr="C:\Documents and Settings\jdonnan\Local Settings\Temporary Internet Files\Content.IE5\CDKN3ZJI\MC9000133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8113" y="4575175"/>
            <a:ext cx="1385887"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4" descr="C:\Documents and Settings\jdonnan\Local Settings\Temporary Internet Files\Content.IE5\L31NBCS2\MC900056676[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9188" y="4651375"/>
            <a:ext cx="1751012"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6" descr="C:\Documents and Settings\jdonnan\Local Settings\Temporary Internet Files\Content.IE5\Y26TI7DM\MC90005937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5938" y="4597400"/>
            <a:ext cx="1350962"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685800"/>
            <a:ext cx="8229600" cy="731838"/>
          </a:xfrm>
        </p:spPr>
        <p:txBody>
          <a:bodyPr/>
          <a:lstStyle/>
          <a:p>
            <a:r>
              <a:rPr lang="en-US" smtClean="0"/>
              <a:t>Energy</a:t>
            </a:r>
            <a:br>
              <a:rPr lang="en-US" smtClean="0"/>
            </a:br>
            <a:endParaRPr lang="en-US" smtClean="0"/>
          </a:p>
        </p:txBody>
      </p:sp>
      <p:sp>
        <p:nvSpPr>
          <p:cNvPr id="14339" name="Content Placeholder 2"/>
          <p:cNvSpPr>
            <a:spLocks noGrp="1"/>
          </p:cNvSpPr>
          <p:nvPr>
            <p:ph idx="1"/>
          </p:nvPr>
        </p:nvSpPr>
        <p:spPr/>
        <p:txBody>
          <a:bodyPr/>
          <a:lstStyle/>
          <a:p>
            <a:r>
              <a:rPr lang="en-US" smtClean="0"/>
              <a:t>Sources of machine power</a:t>
            </a:r>
          </a:p>
          <a:p>
            <a:r>
              <a:rPr lang="en-US" smtClean="0"/>
              <a:t>Man power</a:t>
            </a:r>
          </a:p>
          <a:p>
            <a:endParaRPr lang="en-US" smtClean="0"/>
          </a:p>
        </p:txBody>
      </p:sp>
      <p:pic>
        <p:nvPicPr>
          <p:cNvPr id="14340" name="Picture 2" descr="C:\Documents and Settings\jdonnan\Local Settings\Temporary Internet Files\Content.IE5\40X9Z01C\MC9002808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4125" y="3830638"/>
            <a:ext cx="844550"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3" descr="C:\Documents and Settings\jdonnan\Local Settings\Temporary Internet Files\Content.IE5\L31NBCS2\MC90030380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89725" y="1073150"/>
            <a:ext cx="1803400"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4" descr="C:\Documents and Settings\jdonnan\Local Settings\Temporary Internet Files\Content.IE5\Y26TI7DM\MC90001449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2288" y="5021263"/>
            <a:ext cx="2454275" cy="183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6" descr="C:\Documents and Settings\jdonnan\Local Settings\Temporary Internet Files\Content.IE5\40X9Z01C\MC90007137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97638" y="3995738"/>
            <a:ext cx="2157412" cy="243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7" descr="C:\Documents and Settings\jdonnan\Local Settings\Temporary Internet Files\Content.IE5\CDKN3ZJI\MC900151973[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9163" y="2444750"/>
            <a:ext cx="1814512"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8" descr="C:\Documents and Settings\jdonnan\Local Settings\Temporary Internet Files\Content.IE5\40X9Z01C\MC90029566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3388" y="2886075"/>
            <a:ext cx="25781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11200"/>
            <a:ext cx="8229600" cy="706438"/>
          </a:xfrm>
        </p:spPr>
        <p:txBody>
          <a:bodyPr/>
          <a:lstStyle/>
          <a:p>
            <a:r>
              <a:rPr lang="en-US" smtClean="0"/>
              <a:t>Capital</a:t>
            </a:r>
            <a:br>
              <a:rPr lang="en-US" smtClean="0"/>
            </a:br>
            <a:endParaRPr lang="en-US" smtClean="0"/>
          </a:p>
        </p:txBody>
      </p:sp>
      <p:sp>
        <p:nvSpPr>
          <p:cNvPr id="15363" name="Content Placeholder 2"/>
          <p:cNvSpPr>
            <a:spLocks noGrp="1"/>
          </p:cNvSpPr>
          <p:nvPr>
            <p:ph idx="1"/>
          </p:nvPr>
        </p:nvSpPr>
        <p:spPr>
          <a:xfrm>
            <a:off x="436563" y="1579563"/>
            <a:ext cx="8229600" cy="4525962"/>
          </a:xfrm>
        </p:spPr>
        <p:txBody>
          <a:bodyPr/>
          <a:lstStyle/>
          <a:p>
            <a:r>
              <a:rPr lang="en-US" sz="3600" smtClean="0"/>
              <a:t>Capital is</a:t>
            </a:r>
          </a:p>
          <a:p>
            <a:pPr lvl="1"/>
            <a:r>
              <a:rPr lang="en-US" sz="3200" smtClean="0"/>
              <a:t>Barter</a:t>
            </a:r>
          </a:p>
          <a:p>
            <a:pPr lvl="1"/>
            <a:r>
              <a:rPr lang="en-US" sz="3200" smtClean="0"/>
              <a:t>Money</a:t>
            </a:r>
          </a:p>
          <a:p>
            <a:pPr lvl="1"/>
            <a:r>
              <a:rPr lang="en-US" sz="3200" smtClean="0"/>
              <a:t>Credit</a:t>
            </a:r>
          </a:p>
          <a:p>
            <a:pPr lvl="1"/>
            <a:r>
              <a:rPr lang="en-US" sz="3200" smtClean="0"/>
              <a:t>Property</a:t>
            </a:r>
          </a:p>
          <a:p>
            <a:endParaRPr lang="en-US" smtClean="0"/>
          </a:p>
        </p:txBody>
      </p:sp>
      <p:pic>
        <p:nvPicPr>
          <p:cNvPr id="15364" name="Picture 2" descr="C:\Documents and Settings\jdonnan\Local Settings\Temporary Internet Files\Content.IE5\L31NBCS2\MC9002902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5713" y="3594100"/>
            <a:ext cx="24511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C:\Documents and Settings\jdonnan\Local Settings\Temporary Internet Files\Content.IE5\40X9Z01C\MC90001286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7063" y="1520825"/>
            <a:ext cx="32797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C:\Documents and Settings\jdonnan\Local Settings\Temporary Internet Files\Content.IE5\40X9Z01C\MC900232699[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0888" y="4370388"/>
            <a:ext cx="2963862"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2000"/>
            <a:ext cx="8229600" cy="655638"/>
          </a:xfrm>
        </p:spPr>
        <p:txBody>
          <a:bodyPr/>
          <a:lstStyle/>
          <a:p>
            <a:r>
              <a:rPr lang="en-US" smtClean="0"/>
              <a:t>Time</a:t>
            </a:r>
            <a:br>
              <a:rPr lang="en-US" smtClean="0"/>
            </a:br>
            <a:endParaRPr lang="en-US" smtClean="0"/>
          </a:p>
        </p:txBody>
      </p:sp>
      <p:sp>
        <p:nvSpPr>
          <p:cNvPr id="3" name="Content Placeholder 2"/>
          <p:cNvSpPr>
            <a:spLocks noGrp="1"/>
          </p:cNvSpPr>
          <p:nvPr>
            <p:ph idx="1"/>
          </p:nvPr>
        </p:nvSpPr>
        <p:spPr/>
        <p:txBody>
          <a:bodyPr/>
          <a:lstStyle/>
          <a:p>
            <a:r>
              <a:rPr lang="en-US" smtClean="0"/>
              <a:t>Everything takes time</a:t>
            </a:r>
          </a:p>
          <a:p>
            <a:r>
              <a:rPr lang="en-US" smtClean="0"/>
              <a:t>People are paid for the time they work</a:t>
            </a:r>
          </a:p>
          <a:p>
            <a:r>
              <a:rPr lang="en-US" smtClean="0"/>
              <a:t>Too much or too little time can ruin your results.</a:t>
            </a:r>
          </a:p>
          <a:p>
            <a:endParaRPr lang="en-US" smtClean="0"/>
          </a:p>
        </p:txBody>
      </p:sp>
      <p:pic>
        <p:nvPicPr>
          <p:cNvPr id="54275" name="Picture 3" descr="C:\Documents and Settings\jdonnan\Local Settings\Temporary Internet Files\Content.IE5\CDKN3ZJI\MP90044873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06875"/>
            <a:ext cx="3763963"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5" descr="C:\Documents and Settings\jdonnan\Local Settings\Temporary Internet Files\Content.IE5\CDKN3ZJI\MC90032457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6250" y="4275138"/>
            <a:ext cx="1844675"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6" descr="C:\Documents and Settings\jdonnan\Local Settings\Temporary Internet Files\Content.IE5\40X9Z01C\MC90027967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3813" y="4419600"/>
            <a:ext cx="247173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6838"/>
            <a:ext cx="8229600" cy="1143001"/>
          </a:xfrm>
        </p:spPr>
        <p:txBody>
          <a:bodyPr/>
          <a:lstStyle/>
          <a:p>
            <a:pPr eaLnBrk="1" hangingPunct="1"/>
            <a:r>
              <a:rPr lang="en-US" smtClean="0"/>
              <a:t>Open-Loop System</a:t>
            </a:r>
          </a:p>
        </p:txBody>
      </p:sp>
      <p:sp>
        <p:nvSpPr>
          <p:cNvPr id="24579" name="Rectangle 3"/>
          <p:cNvSpPr>
            <a:spLocks noGrp="1" noChangeArrowheads="1"/>
          </p:cNvSpPr>
          <p:nvPr>
            <p:ph type="body" idx="1"/>
          </p:nvPr>
        </p:nvSpPr>
        <p:spPr>
          <a:xfrm>
            <a:off x="457200" y="4981575"/>
            <a:ext cx="7797800" cy="1504950"/>
          </a:xfrm>
        </p:spPr>
        <p:txBody>
          <a:bodyPr/>
          <a:lstStyle/>
          <a:p>
            <a:pPr eaLnBrk="1" hangingPunct="1">
              <a:lnSpc>
                <a:spcPct val="80000"/>
              </a:lnSpc>
            </a:pPr>
            <a:r>
              <a:rPr lang="en-US" sz="2400" smtClean="0"/>
              <a:t>A system that has no way of monitoring or adjusting itself is an open-loop system.</a:t>
            </a:r>
          </a:p>
          <a:p>
            <a:pPr eaLnBrk="1" hangingPunct="1">
              <a:lnSpc>
                <a:spcPct val="80000"/>
              </a:lnSpc>
            </a:pPr>
            <a:r>
              <a:rPr lang="en-US" sz="2400" smtClean="0"/>
              <a:t>Since you can’t control the temperature, only the time the microwave is heating your food, it may come out too hot or not hot enough.</a:t>
            </a:r>
          </a:p>
        </p:txBody>
      </p:sp>
      <p:sp>
        <p:nvSpPr>
          <p:cNvPr id="24580" name="AutoShape 4"/>
          <p:cNvSpPr>
            <a:spLocks noChangeArrowheads="1"/>
          </p:cNvSpPr>
          <p:nvPr/>
        </p:nvSpPr>
        <p:spPr bwMode="auto">
          <a:xfrm>
            <a:off x="463550" y="3330575"/>
            <a:ext cx="1978025" cy="1336675"/>
          </a:xfrm>
          <a:prstGeom prst="homePlate">
            <a:avLst>
              <a:gd name="adj" fmla="val 36995"/>
            </a:avLst>
          </a:prstGeom>
          <a:solidFill>
            <a:srgbClr val="0000FF">
              <a:alpha val="18039"/>
            </a:srgbClr>
          </a:solidFill>
          <a:ln w="9525">
            <a:solidFill>
              <a:schemeClr val="tx1"/>
            </a:solidFill>
            <a:miter lim="800000"/>
            <a:headEnd/>
            <a:tailEnd/>
          </a:ln>
        </p:spPr>
        <p:txBody>
          <a:bodyPr wrap="none" anchor="ctr"/>
          <a:lstStyle/>
          <a:p>
            <a:pPr algn="ctr"/>
            <a:r>
              <a:rPr lang="en-US" b="1"/>
              <a:t>Input</a:t>
            </a:r>
          </a:p>
          <a:p>
            <a:pPr algn="ctr"/>
            <a:r>
              <a:rPr lang="en-US"/>
              <a:t>A hot meal</a:t>
            </a:r>
          </a:p>
        </p:txBody>
      </p:sp>
      <p:sp>
        <p:nvSpPr>
          <p:cNvPr id="24581" name="AutoShape 5"/>
          <p:cNvSpPr>
            <a:spLocks noChangeArrowheads="1"/>
          </p:cNvSpPr>
          <p:nvPr/>
        </p:nvSpPr>
        <p:spPr bwMode="auto">
          <a:xfrm>
            <a:off x="6265863" y="3324225"/>
            <a:ext cx="2073275" cy="1323975"/>
          </a:xfrm>
          <a:prstGeom prst="homePlate">
            <a:avLst>
              <a:gd name="adj" fmla="val 39149"/>
            </a:avLst>
          </a:prstGeom>
          <a:solidFill>
            <a:srgbClr val="0000FF">
              <a:alpha val="18039"/>
            </a:srgbClr>
          </a:solidFill>
          <a:ln w="9525">
            <a:solidFill>
              <a:schemeClr val="tx1"/>
            </a:solidFill>
            <a:miter lim="800000"/>
            <a:headEnd/>
            <a:tailEnd/>
          </a:ln>
        </p:spPr>
        <p:txBody>
          <a:bodyPr wrap="none" anchor="ctr"/>
          <a:lstStyle/>
          <a:p>
            <a:pPr algn="ctr"/>
            <a:r>
              <a:rPr lang="en-US" b="1"/>
              <a:t>Output</a:t>
            </a:r>
          </a:p>
          <a:p>
            <a:pPr algn="ctr"/>
            <a:r>
              <a:rPr lang="en-US"/>
              <a:t>Food is warm</a:t>
            </a:r>
          </a:p>
        </p:txBody>
      </p:sp>
      <p:sp>
        <p:nvSpPr>
          <p:cNvPr id="24582" name="Rectangle 6"/>
          <p:cNvSpPr>
            <a:spLocks noChangeArrowheads="1"/>
          </p:cNvSpPr>
          <p:nvPr/>
        </p:nvSpPr>
        <p:spPr bwMode="auto">
          <a:xfrm>
            <a:off x="3057525" y="3265488"/>
            <a:ext cx="2605088" cy="1476375"/>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Process</a:t>
            </a:r>
          </a:p>
          <a:p>
            <a:pPr algn="ctr"/>
            <a:r>
              <a:rPr lang="en-US"/>
              <a:t>A microwave combines </a:t>
            </a:r>
          </a:p>
          <a:p>
            <a:pPr algn="ctr"/>
            <a:r>
              <a:rPr lang="en-US"/>
              <a:t>the resources to heat</a:t>
            </a:r>
          </a:p>
          <a:p>
            <a:pPr algn="ctr"/>
            <a:r>
              <a:rPr lang="en-US"/>
              <a:t>your food for a certain</a:t>
            </a:r>
          </a:p>
          <a:p>
            <a:pPr algn="ctr"/>
            <a:r>
              <a:rPr lang="en-US"/>
              <a:t>amount of time.</a:t>
            </a:r>
          </a:p>
        </p:txBody>
      </p:sp>
      <p:sp>
        <p:nvSpPr>
          <p:cNvPr id="17415" name="AutoShape 7"/>
          <p:cNvSpPr>
            <a:spLocks noChangeArrowheads="1"/>
          </p:cNvSpPr>
          <p:nvPr/>
        </p:nvSpPr>
        <p:spPr bwMode="auto">
          <a:xfrm>
            <a:off x="3098800" y="950913"/>
            <a:ext cx="2635250" cy="2281237"/>
          </a:xfrm>
          <a:prstGeom prst="downArrowCallout">
            <a:avLst>
              <a:gd name="adj1" fmla="val 28805"/>
              <a:gd name="adj2" fmla="val 28880"/>
              <a:gd name="adj3" fmla="val 17815"/>
              <a:gd name="adj4" fmla="val 76269"/>
            </a:avLst>
          </a:prstGeom>
          <a:solidFill>
            <a:srgbClr val="0000FF">
              <a:alpha val="18039"/>
            </a:srgbClr>
          </a:solidFill>
          <a:ln w="9525">
            <a:solidFill>
              <a:schemeClr val="tx1"/>
            </a:solidFill>
            <a:miter lim="800000"/>
            <a:headEnd/>
            <a:tailEnd/>
          </a:ln>
        </p:spPr>
        <p:txBody>
          <a:bodyPr wrap="none" anchor="ctr"/>
          <a:lstStyle/>
          <a:p>
            <a:pPr algn="ctr"/>
            <a:endParaRPr lang="en-US"/>
          </a:p>
        </p:txBody>
      </p:sp>
      <p:sp>
        <p:nvSpPr>
          <p:cNvPr id="17416" name="Line 8"/>
          <p:cNvSpPr>
            <a:spLocks noChangeShapeType="1"/>
          </p:cNvSpPr>
          <p:nvPr/>
        </p:nvSpPr>
        <p:spPr bwMode="auto">
          <a:xfrm>
            <a:off x="2443163" y="4005263"/>
            <a:ext cx="585787"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Line 9"/>
          <p:cNvSpPr>
            <a:spLocks noChangeShapeType="1"/>
          </p:cNvSpPr>
          <p:nvPr/>
        </p:nvSpPr>
        <p:spPr bwMode="auto">
          <a:xfrm>
            <a:off x="5680075" y="3856038"/>
            <a:ext cx="612775"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6" name="Text Box 10"/>
          <p:cNvSpPr txBox="1">
            <a:spLocks noChangeArrowheads="1"/>
          </p:cNvSpPr>
          <p:nvPr/>
        </p:nvSpPr>
        <p:spPr bwMode="auto">
          <a:xfrm rot="-5400000">
            <a:off x="3756026" y="833437"/>
            <a:ext cx="14160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People</a:t>
            </a:r>
          </a:p>
          <a:p>
            <a:pPr eaLnBrk="1" hangingPunct="1"/>
            <a:r>
              <a:rPr lang="en-US"/>
              <a:t>Capital</a:t>
            </a:r>
          </a:p>
          <a:p>
            <a:pPr eaLnBrk="1" hangingPunct="1"/>
            <a:r>
              <a:rPr lang="en-US"/>
              <a:t>Time</a:t>
            </a:r>
          </a:p>
          <a:p>
            <a:pPr eaLnBrk="1" hangingPunct="1"/>
            <a:r>
              <a:rPr lang="en-US"/>
              <a:t>Information </a:t>
            </a:r>
          </a:p>
          <a:p>
            <a:pPr eaLnBrk="1" hangingPunct="1"/>
            <a:r>
              <a:rPr lang="en-US"/>
              <a:t>Energy</a:t>
            </a:r>
          </a:p>
          <a:p>
            <a:pPr eaLnBrk="1" hangingPunct="1"/>
            <a:r>
              <a:rPr lang="en-US"/>
              <a:t>Materials</a:t>
            </a:r>
          </a:p>
          <a:p>
            <a:pPr eaLnBrk="1" hangingPunct="1"/>
            <a:r>
              <a:rPr lang="en-US"/>
              <a:t>Tools and </a:t>
            </a:r>
          </a:p>
          <a:p>
            <a:pPr eaLnBrk="1" hangingPunct="1"/>
            <a:r>
              <a:rPr lang="en-US"/>
              <a:t>    Machines</a:t>
            </a:r>
          </a:p>
        </p:txBody>
      </p:sp>
      <p:sp>
        <p:nvSpPr>
          <p:cNvPr id="24587" name="Text Box 11"/>
          <p:cNvSpPr txBox="1">
            <a:spLocks noChangeArrowheads="1"/>
          </p:cNvSpPr>
          <p:nvPr/>
        </p:nvSpPr>
        <p:spPr bwMode="auto">
          <a:xfrm>
            <a:off x="3783013" y="957263"/>
            <a:ext cx="1352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Resources</a:t>
            </a:r>
          </a:p>
        </p:txBody>
      </p:sp>
      <p:pic>
        <p:nvPicPr>
          <p:cNvPr id="17420" name="Picture 13" descr="MCHH00916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0200" y="1255713"/>
            <a:ext cx="189865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82">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8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58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2">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8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581">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581">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6" grpId="0"/>
      <p:bldP spid="2458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t>Can You Think of Other </a:t>
            </a:r>
            <a:br>
              <a:rPr lang="en-US" sz="4000" smtClean="0"/>
            </a:br>
            <a:r>
              <a:rPr lang="en-US" sz="4000" smtClean="0"/>
              <a:t>Open-Loop Systems?</a:t>
            </a:r>
          </a:p>
        </p:txBody>
      </p:sp>
      <p:pic>
        <p:nvPicPr>
          <p:cNvPr id="26628" name="Picture 4" descr="MCHH01872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488" y="2125663"/>
            <a:ext cx="1938337" cy="202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7" descr="MCj035691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1563" y="1741488"/>
            <a:ext cx="2668587"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MPj0401906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3638" y="4257675"/>
            <a:ext cx="390207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4" name="Text Box 10"/>
          <p:cNvSpPr txBox="1">
            <a:spLocks noChangeArrowheads="1"/>
          </p:cNvSpPr>
          <p:nvPr/>
        </p:nvSpPr>
        <p:spPr bwMode="auto">
          <a:xfrm>
            <a:off x="2487613" y="2147888"/>
            <a:ext cx="23939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Woodstove</a:t>
            </a:r>
          </a:p>
          <a:p>
            <a:pPr algn="ctr" eaLnBrk="1" hangingPunct="1"/>
            <a:endParaRPr lang="en-US" b="1"/>
          </a:p>
          <a:p>
            <a:pPr algn="ctr" eaLnBrk="1" hangingPunct="1"/>
            <a:r>
              <a:rPr lang="en-US"/>
              <a:t>Does the temperature</a:t>
            </a:r>
          </a:p>
          <a:p>
            <a:pPr algn="ctr" eaLnBrk="1" hangingPunct="1"/>
            <a:r>
              <a:rPr lang="en-US"/>
              <a:t>remain constant?</a:t>
            </a:r>
          </a:p>
        </p:txBody>
      </p:sp>
      <p:sp>
        <p:nvSpPr>
          <p:cNvPr id="26635" name="Text Box 11"/>
          <p:cNvSpPr txBox="1">
            <a:spLocks noChangeArrowheads="1"/>
          </p:cNvSpPr>
          <p:nvPr/>
        </p:nvSpPr>
        <p:spPr bwMode="auto">
          <a:xfrm>
            <a:off x="6750050" y="3857625"/>
            <a:ext cx="2119313"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Washer/Dryer</a:t>
            </a:r>
          </a:p>
          <a:p>
            <a:pPr algn="ctr" eaLnBrk="1" hangingPunct="1"/>
            <a:endParaRPr lang="en-US" b="1"/>
          </a:p>
          <a:p>
            <a:pPr algn="ctr" eaLnBrk="1" hangingPunct="1"/>
            <a:r>
              <a:rPr lang="en-US"/>
              <a:t>Do the clothes always come out clean and dry?</a:t>
            </a:r>
          </a:p>
        </p:txBody>
      </p:sp>
      <p:sp>
        <p:nvSpPr>
          <p:cNvPr id="26636" name="Text Box 12"/>
          <p:cNvSpPr txBox="1">
            <a:spLocks noChangeArrowheads="1"/>
          </p:cNvSpPr>
          <p:nvPr/>
        </p:nvSpPr>
        <p:spPr bwMode="auto">
          <a:xfrm>
            <a:off x="204788" y="4441825"/>
            <a:ext cx="2189162"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Train</a:t>
            </a:r>
          </a:p>
          <a:p>
            <a:pPr eaLnBrk="1" hangingPunct="1"/>
            <a:endParaRPr lang="en-US" b="1"/>
          </a:p>
          <a:p>
            <a:pPr eaLnBrk="1" hangingPunct="1"/>
            <a:r>
              <a:rPr lang="en-US"/>
              <a:t>Does the speed</a:t>
            </a:r>
          </a:p>
          <a:p>
            <a:pPr eaLnBrk="1" hangingPunct="1"/>
            <a:r>
              <a:rPr lang="en-US"/>
              <a:t>remain constant while travelling uphill, downhill, or on a flat?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66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6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4" grpId="0"/>
      <p:bldP spid="26635" grpId="0"/>
      <p:bldP spid="266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9" name="Picture 17" descr="MPj043871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2900363"/>
            <a:ext cx="2401888"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noChangeArrowheads="1"/>
          </p:cNvSpPr>
          <p:nvPr>
            <p:ph type="title"/>
          </p:nvPr>
        </p:nvSpPr>
        <p:spPr>
          <a:xfrm>
            <a:off x="317500" y="274638"/>
            <a:ext cx="8464550" cy="1143000"/>
          </a:xfrm>
        </p:spPr>
        <p:txBody>
          <a:bodyPr/>
          <a:lstStyle/>
          <a:p>
            <a:pPr eaLnBrk="1" hangingPunct="1"/>
            <a:r>
              <a:rPr lang="en-US" sz="4000" smtClean="0"/>
              <a:t>What Is Different in These Systems?</a:t>
            </a:r>
          </a:p>
        </p:txBody>
      </p:sp>
      <p:pic>
        <p:nvPicPr>
          <p:cNvPr id="28676" name="Picture 4" descr="MCj033421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1800" y="3990975"/>
            <a:ext cx="2143125"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7" descr="MPj030582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163" y="2087563"/>
            <a:ext cx="1639887"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4" name="Picture 12" descr="MPj0305862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7963" y="1725613"/>
            <a:ext cx="164465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13" descr="MPj0406947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8475" y="1633538"/>
            <a:ext cx="2081213"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6" name="Text Box 14"/>
          <p:cNvSpPr txBox="1">
            <a:spLocks noChangeArrowheads="1"/>
          </p:cNvSpPr>
          <p:nvPr/>
        </p:nvSpPr>
        <p:spPr bwMode="auto">
          <a:xfrm>
            <a:off x="6813550" y="4903788"/>
            <a:ext cx="2279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Bicycle</a:t>
            </a:r>
          </a:p>
          <a:p>
            <a:pPr algn="ctr" eaLnBrk="1" hangingPunct="1"/>
            <a:r>
              <a:rPr lang="en-US"/>
              <a:t>Rider watches road</a:t>
            </a:r>
          </a:p>
          <a:p>
            <a:pPr algn="ctr" eaLnBrk="1" hangingPunct="1"/>
            <a:r>
              <a:rPr lang="en-US"/>
              <a:t>and adjusts pedaling</a:t>
            </a:r>
          </a:p>
          <a:p>
            <a:pPr algn="ctr" eaLnBrk="1" hangingPunct="1"/>
            <a:r>
              <a:rPr lang="en-US"/>
              <a:t>or braking.</a:t>
            </a:r>
          </a:p>
        </p:txBody>
      </p:sp>
      <p:sp>
        <p:nvSpPr>
          <p:cNvPr id="28687" name="Text Box 15"/>
          <p:cNvSpPr txBox="1">
            <a:spLocks noChangeArrowheads="1"/>
          </p:cNvSpPr>
          <p:nvPr/>
        </p:nvSpPr>
        <p:spPr bwMode="auto">
          <a:xfrm>
            <a:off x="2965450" y="5216525"/>
            <a:ext cx="34861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Car Speed</a:t>
            </a:r>
          </a:p>
          <a:p>
            <a:pPr algn="ctr" eaLnBrk="1" hangingPunct="1"/>
            <a:r>
              <a:rPr lang="en-US"/>
              <a:t>Driver looks at speedometer</a:t>
            </a:r>
          </a:p>
          <a:p>
            <a:pPr algn="ctr" eaLnBrk="1" hangingPunct="1"/>
            <a:r>
              <a:rPr lang="en-US"/>
              <a:t>regularly and adjusts speed</a:t>
            </a:r>
          </a:p>
          <a:p>
            <a:pPr algn="ctr" eaLnBrk="1" hangingPunct="1"/>
            <a:r>
              <a:rPr lang="en-US"/>
              <a:t>as needed or sets cruise control.</a:t>
            </a:r>
          </a:p>
        </p:txBody>
      </p:sp>
      <p:sp>
        <p:nvSpPr>
          <p:cNvPr id="28688" name="Text Box 16"/>
          <p:cNvSpPr txBox="1">
            <a:spLocks noChangeArrowheads="1"/>
          </p:cNvSpPr>
          <p:nvPr/>
        </p:nvSpPr>
        <p:spPr bwMode="auto">
          <a:xfrm>
            <a:off x="1928813" y="2228850"/>
            <a:ext cx="1560512"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Furnace</a:t>
            </a:r>
          </a:p>
          <a:p>
            <a:pPr eaLnBrk="1" hangingPunct="1"/>
            <a:r>
              <a:rPr lang="en-US"/>
              <a:t>Temperature is controlled by setting thermostat to desired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p:cTn id="7" dur="1000" fill="hold"/>
                                        <p:tgtEl>
                                          <p:spTgt spid="28679"/>
                                        </p:tgtEl>
                                        <p:attrNameLst>
                                          <p:attrName>ppt_x</p:attrName>
                                        </p:attrNameLst>
                                      </p:cBhvr>
                                      <p:tavLst>
                                        <p:tav tm="0">
                                          <p:val>
                                            <p:strVal val="#ppt_x-.2"/>
                                          </p:val>
                                        </p:tav>
                                        <p:tav tm="100000">
                                          <p:val>
                                            <p:strVal val="#ppt_x"/>
                                          </p:val>
                                        </p:tav>
                                      </p:tavLst>
                                    </p:anim>
                                    <p:anim calcmode="lin" valueType="num">
                                      <p:cBhvr>
                                        <p:cTn id="8" dur="1000" fill="hold"/>
                                        <p:tgtEl>
                                          <p:spTgt spid="2867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9"/>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8688"/>
                                        </p:tgtEl>
                                        <p:attrNameLst>
                                          <p:attrName>style.visibility</p:attrName>
                                        </p:attrNameLst>
                                      </p:cBhvr>
                                      <p:to>
                                        <p:strVal val="visible"/>
                                      </p:to>
                                    </p:set>
                                    <p:anim calcmode="lin" valueType="num">
                                      <p:cBhvr>
                                        <p:cTn id="12" dur="1000" fill="hold"/>
                                        <p:tgtEl>
                                          <p:spTgt spid="28688"/>
                                        </p:tgtEl>
                                        <p:attrNameLst>
                                          <p:attrName>ppt_x</p:attrName>
                                        </p:attrNameLst>
                                      </p:cBhvr>
                                      <p:tavLst>
                                        <p:tav tm="0">
                                          <p:val>
                                            <p:strVal val="#ppt_x-.2"/>
                                          </p:val>
                                        </p:tav>
                                        <p:tav tm="100000">
                                          <p:val>
                                            <p:strVal val="#ppt_x"/>
                                          </p:val>
                                        </p:tav>
                                      </p:tavLst>
                                    </p:anim>
                                    <p:anim calcmode="lin" valueType="num">
                                      <p:cBhvr>
                                        <p:cTn id="13" dur="1000" fill="hold"/>
                                        <p:tgtEl>
                                          <p:spTgt spid="2868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8688"/>
                                        </p:tgtEl>
                                      </p:cBhvr>
                                    </p:animEffect>
                                  </p:childTnLst>
                                </p:cTn>
                              </p:par>
                              <p:par>
                                <p:cTn id="15" presetID="29" presetClass="entr" presetSubtype="0" fill="hold" nodeType="withEffect">
                                  <p:stCondLst>
                                    <p:cond delay="0"/>
                                  </p:stCondLst>
                                  <p:childTnLst>
                                    <p:set>
                                      <p:cBhvr>
                                        <p:cTn id="16" dur="1" fill="hold">
                                          <p:stCondLst>
                                            <p:cond delay="0"/>
                                          </p:stCondLst>
                                        </p:cTn>
                                        <p:tgtEl>
                                          <p:spTgt spid="28676"/>
                                        </p:tgtEl>
                                        <p:attrNameLst>
                                          <p:attrName>style.visibility</p:attrName>
                                        </p:attrNameLst>
                                      </p:cBhvr>
                                      <p:to>
                                        <p:strVal val="visible"/>
                                      </p:to>
                                    </p:set>
                                    <p:anim calcmode="lin" valueType="num">
                                      <p:cBhvr>
                                        <p:cTn id="17" dur="1000" fill="hold"/>
                                        <p:tgtEl>
                                          <p:spTgt spid="28676"/>
                                        </p:tgtEl>
                                        <p:attrNameLst>
                                          <p:attrName>ppt_x</p:attrName>
                                        </p:attrNameLst>
                                      </p:cBhvr>
                                      <p:tavLst>
                                        <p:tav tm="0">
                                          <p:val>
                                            <p:strVal val="#ppt_x-.2"/>
                                          </p:val>
                                        </p:tav>
                                        <p:tav tm="100000">
                                          <p:val>
                                            <p:strVal val="#ppt_x"/>
                                          </p:val>
                                        </p:tav>
                                      </p:tavLst>
                                    </p:anim>
                                    <p:anim calcmode="lin" valueType="num">
                                      <p:cBhvr>
                                        <p:cTn id="18" dur="1000" fill="hold"/>
                                        <p:tgtEl>
                                          <p:spTgt spid="2867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86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nodeType="clickEffect">
                                  <p:stCondLst>
                                    <p:cond delay="0"/>
                                  </p:stCondLst>
                                  <p:childTnLst>
                                    <p:set>
                                      <p:cBhvr>
                                        <p:cTn id="23" dur="1" fill="hold">
                                          <p:stCondLst>
                                            <p:cond delay="0"/>
                                          </p:stCondLst>
                                        </p:cTn>
                                        <p:tgtEl>
                                          <p:spTgt spid="28685"/>
                                        </p:tgtEl>
                                        <p:attrNameLst>
                                          <p:attrName>style.visibility</p:attrName>
                                        </p:attrNameLst>
                                      </p:cBhvr>
                                      <p:to>
                                        <p:strVal val="visible"/>
                                      </p:to>
                                    </p:set>
                                    <p:anim calcmode="lin" valueType="num">
                                      <p:cBhvr>
                                        <p:cTn id="24" dur="1000" fill="hold"/>
                                        <p:tgtEl>
                                          <p:spTgt spid="28685"/>
                                        </p:tgtEl>
                                        <p:attrNameLst>
                                          <p:attrName>ppt_x</p:attrName>
                                        </p:attrNameLst>
                                      </p:cBhvr>
                                      <p:tavLst>
                                        <p:tav tm="0">
                                          <p:val>
                                            <p:strVal val="#ppt_x-.2"/>
                                          </p:val>
                                        </p:tav>
                                        <p:tav tm="100000">
                                          <p:val>
                                            <p:strVal val="#ppt_x"/>
                                          </p:val>
                                        </p:tav>
                                      </p:tavLst>
                                    </p:anim>
                                    <p:anim calcmode="lin" valueType="num">
                                      <p:cBhvr>
                                        <p:cTn id="25" dur="1000" fill="hold"/>
                                        <p:tgtEl>
                                          <p:spTgt spid="28685"/>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8685"/>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28686"/>
                                        </p:tgtEl>
                                        <p:attrNameLst>
                                          <p:attrName>style.visibility</p:attrName>
                                        </p:attrNameLst>
                                      </p:cBhvr>
                                      <p:to>
                                        <p:strVal val="visible"/>
                                      </p:to>
                                    </p:set>
                                    <p:anim calcmode="lin" valueType="num">
                                      <p:cBhvr>
                                        <p:cTn id="29" dur="1000" fill="hold"/>
                                        <p:tgtEl>
                                          <p:spTgt spid="28686"/>
                                        </p:tgtEl>
                                        <p:attrNameLst>
                                          <p:attrName>ppt_x</p:attrName>
                                        </p:attrNameLst>
                                      </p:cBhvr>
                                      <p:tavLst>
                                        <p:tav tm="0">
                                          <p:val>
                                            <p:strVal val="#ppt_x-.2"/>
                                          </p:val>
                                        </p:tav>
                                        <p:tav tm="100000">
                                          <p:val>
                                            <p:strVal val="#ppt_x"/>
                                          </p:val>
                                        </p:tav>
                                      </p:tavLst>
                                    </p:anim>
                                    <p:anim calcmode="lin" valueType="num">
                                      <p:cBhvr>
                                        <p:cTn id="30" dur="1000" fill="hold"/>
                                        <p:tgtEl>
                                          <p:spTgt spid="28686"/>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868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2" presetClass="entr" presetSubtype="0" fill="hold" nodeType="clickEffect">
                                  <p:stCondLst>
                                    <p:cond delay="0"/>
                                  </p:stCondLst>
                                  <p:childTnLst>
                                    <p:set>
                                      <p:cBhvr>
                                        <p:cTn id="35" dur="1" fill="hold">
                                          <p:stCondLst>
                                            <p:cond delay="0"/>
                                          </p:stCondLst>
                                        </p:cTn>
                                        <p:tgtEl>
                                          <p:spTgt spid="28684"/>
                                        </p:tgtEl>
                                        <p:attrNameLst>
                                          <p:attrName>style.visibility</p:attrName>
                                        </p:attrNameLst>
                                      </p:cBhvr>
                                      <p:to>
                                        <p:strVal val="visible"/>
                                      </p:to>
                                    </p:set>
                                    <p:animScale>
                                      <p:cBhvr>
                                        <p:cTn id="36" dur="1000" decel="50000" fill="hold">
                                          <p:stCondLst>
                                            <p:cond delay="0"/>
                                          </p:stCondLst>
                                        </p:cTn>
                                        <p:tgtEl>
                                          <p:spTgt spid="286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28684"/>
                                        </p:tgtEl>
                                        <p:attrNameLst>
                                          <p:attrName>ppt_x</p:attrName>
                                          <p:attrName>ppt_y</p:attrName>
                                        </p:attrNameLst>
                                      </p:cBhvr>
                                    </p:animMotion>
                                    <p:animEffect transition="in" filter="fade">
                                      <p:cBhvr>
                                        <p:cTn id="38" dur="1000"/>
                                        <p:tgtEl>
                                          <p:spTgt spid="28684"/>
                                        </p:tgtEl>
                                      </p:cBhvr>
                                    </p:animEffect>
                                  </p:childTnLst>
                                </p:cTn>
                              </p:par>
                              <p:par>
                                <p:cTn id="39" presetID="52" presetClass="entr" presetSubtype="0" fill="hold" grpId="0" nodeType="withEffect">
                                  <p:stCondLst>
                                    <p:cond delay="0"/>
                                  </p:stCondLst>
                                  <p:childTnLst>
                                    <p:set>
                                      <p:cBhvr>
                                        <p:cTn id="40" dur="1" fill="hold">
                                          <p:stCondLst>
                                            <p:cond delay="0"/>
                                          </p:stCondLst>
                                        </p:cTn>
                                        <p:tgtEl>
                                          <p:spTgt spid="28687"/>
                                        </p:tgtEl>
                                        <p:attrNameLst>
                                          <p:attrName>style.visibility</p:attrName>
                                        </p:attrNameLst>
                                      </p:cBhvr>
                                      <p:to>
                                        <p:strVal val="visible"/>
                                      </p:to>
                                    </p:set>
                                    <p:animScale>
                                      <p:cBhvr>
                                        <p:cTn id="41" dur="1000" decel="50000" fill="hold">
                                          <p:stCondLst>
                                            <p:cond delay="0"/>
                                          </p:stCondLst>
                                        </p:cTn>
                                        <p:tgtEl>
                                          <p:spTgt spid="286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28687"/>
                                        </p:tgtEl>
                                        <p:attrNameLst>
                                          <p:attrName>ppt_x</p:attrName>
                                          <p:attrName>ppt_y</p:attrName>
                                        </p:attrNameLst>
                                      </p:cBhvr>
                                    </p:animMotion>
                                    <p:animEffect transition="in" filter="fade">
                                      <p:cBhvr>
                                        <p:cTn id="43" dur="1000"/>
                                        <p:tgtEl>
                                          <p:spTgt spid="28687"/>
                                        </p:tgtEl>
                                      </p:cBhvr>
                                    </p:animEffect>
                                  </p:childTnLst>
                                </p:cTn>
                              </p:par>
                              <p:par>
                                <p:cTn id="44" presetID="2" presetClass="entr" presetSubtype="4" fill="hold" nodeType="withEffect">
                                  <p:stCondLst>
                                    <p:cond delay="0"/>
                                  </p:stCondLst>
                                  <p:childTnLst>
                                    <p:set>
                                      <p:cBhvr>
                                        <p:cTn id="45" dur="1" fill="hold">
                                          <p:stCondLst>
                                            <p:cond delay="0"/>
                                          </p:stCondLst>
                                        </p:cTn>
                                        <p:tgtEl>
                                          <p:spTgt spid="28689"/>
                                        </p:tgtEl>
                                        <p:attrNameLst>
                                          <p:attrName>style.visibility</p:attrName>
                                        </p:attrNameLst>
                                      </p:cBhvr>
                                      <p:to>
                                        <p:strVal val="visible"/>
                                      </p:to>
                                    </p:set>
                                    <p:anim calcmode="lin" valueType="num">
                                      <p:cBhvr additive="base">
                                        <p:cTn id="46" dur="500" fill="hold"/>
                                        <p:tgtEl>
                                          <p:spTgt spid="28689"/>
                                        </p:tgtEl>
                                        <p:attrNameLst>
                                          <p:attrName>ppt_x</p:attrName>
                                        </p:attrNameLst>
                                      </p:cBhvr>
                                      <p:tavLst>
                                        <p:tav tm="0">
                                          <p:val>
                                            <p:strVal val="#ppt_x"/>
                                          </p:val>
                                        </p:tav>
                                        <p:tav tm="100000">
                                          <p:val>
                                            <p:strVal val="#ppt_x"/>
                                          </p:val>
                                        </p:tav>
                                      </p:tavLst>
                                    </p:anim>
                                    <p:anim calcmode="lin" valueType="num">
                                      <p:cBhvr additive="base">
                                        <p:cTn id="47" dur="500" fill="hold"/>
                                        <p:tgtEl>
                                          <p:spTgt spid="286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6" grpId="0"/>
      <p:bldP spid="28687" grpId="0"/>
      <p:bldP spid="2868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Line 8"/>
          <p:cNvSpPr>
            <a:spLocks noChangeShapeType="1"/>
          </p:cNvSpPr>
          <p:nvPr/>
        </p:nvSpPr>
        <p:spPr bwMode="auto">
          <a:xfrm>
            <a:off x="1096963" y="4208463"/>
            <a:ext cx="3821112"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3" name="Rectangle 2"/>
          <p:cNvSpPr>
            <a:spLocks noGrp="1" noChangeArrowheads="1"/>
          </p:cNvSpPr>
          <p:nvPr>
            <p:ph type="title"/>
          </p:nvPr>
        </p:nvSpPr>
        <p:spPr>
          <a:xfrm>
            <a:off x="2409825" y="0"/>
            <a:ext cx="6373813" cy="1143000"/>
          </a:xfrm>
        </p:spPr>
        <p:txBody>
          <a:bodyPr/>
          <a:lstStyle/>
          <a:p>
            <a:pPr eaLnBrk="1" hangingPunct="1"/>
            <a:r>
              <a:rPr lang="en-US" smtClean="0"/>
              <a:t>Closed Loop System</a:t>
            </a:r>
          </a:p>
        </p:txBody>
      </p:sp>
      <p:sp>
        <p:nvSpPr>
          <p:cNvPr id="32772" name="AutoShape 4"/>
          <p:cNvSpPr>
            <a:spLocks noChangeArrowheads="1"/>
          </p:cNvSpPr>
          <p:nvPr/>
        </p:nvSpPr>
        <p:spPr bwMode="auto">
          <a:xfrm>
            <a:off x="100013" y="3321050"/>
            <a:ext cx="1025525" cy="1733550"/>
          </a:xfrm>
          <a:prstGeom prst="homePlate">
            <a:avLst>
              <a:gd name="adj" fmla="val 25000"/>
            </a:avLst>
          </a:prstGeom>
          <a:solidFill>
            <a:srgbClr val="0000FF">
              <a:alpha val="18039"/>
            </a:srgbClr>
          </a:solidFill>
          <a:ln w="9525">
            <a:solidFill>
              <a:schemeClr val="tx1"/>
            </a:solidFill>
            <a:miter lim="800000"/>
            <a:headEnd/>
            <a:tailEnd/>
          </a:ln>
        </p:spPr>
        <p:txBody>
          <a:bodyPr wrap="none" anchor="ctr"/>
          <a:lstStyle/>
          <a:p>
            <a:pPr algn="ctr"/>
            <a:r>
              <a:rPr lang="en-US" b="1"/>
              <a:t>Input</a:t>
            </a:r>
          </a:p>
          <a:p>
            <a:pPr algn="ctr"/>
            <a:endParaRPr lang="en-US" b="1"/>
          </a:p>
          <a:p>
            <a:pPr algn="ctr"/>
            <a:r>
              <a:rPr lang="en-US"/>
              <a:t>Go </a:t>
            </a:r>
          </a:p>
          <a:p>
            <a:pPr algn="ctr"/>
            <a:r>
              <a:rPr lang="en-US"/>
              <a:t>30 mph</a:t>
            </a:r>
          </a:p>
          <a:p>
            <a:pPr algn="ctr"/>
            <a:endParaRPr lang="en-US"/>
          </a:p>
        </p:txBody>
      </p:sp>
      <p:sp>
        <p:nvSpPr>
          <p:cNvPr id="32773" name="AutoShape 5"/>
          <p:cNvSpPr>
            <a:spLocks noChangeArrowheads="1"/>
          </p:cNvSpPr>
          <p:nvPr/>
        </p:nvSpPr>
        <p:spPr bwMode="auto">
          <a:xfrm>
            <a:off x="7885113" y="3217863"/>
            <a:ext cx="1255712" cy="1801812"/>
          </a:xfrm>
          <a:prstGeom prst="homePlate">
            <a:avLst>
              <a:gd name="adj" fmla="val 25000"/>
            </a:avLst>
          </a:prstGeom>
          <a:solidFill>
            <a:srgbClr val="0000FF">
              <a:alpha val="18039"/>
            </a:srgbClr>
          </a:solidFill>
          <a:ln w="9525">
            <a:solidFill>
              <a:schemeClr val="tx1"/>
            </a:solidFill>
            <a:miter lim="800000"/>
            <a:headEnd/>
            <a:tailEnd/>
          </a:ln>
        </p:spPr>
        <p:txBody>
          <a:bodyPr wrap="none" anchor="ctr"/>
          <a:lstStyle/>
          <a:p>
            <a:pPr algn="ctr"/>
            <a:r>
              <a:rPr lang="en-US" b="1"/>
              <a:t>Output</a:t>
            </a:r>
          </a:p>
          <a:p>
            <a:pPr algn="ctr"/>
            <a:endParaRPr lang="en-US" b="1"/>
          </a:p>
          <a:p>
            <a:pPr algn="ctr"/>
            <a:r>
              <a:rPr lang="en-US"/>
              <a:t>Car speed</a:t>
            </a:r>
          </a:p>
          <a:p>
            <a:pPr algn="ctr"/>
            <a:r>
              <a:rPr lang="en-US"/>
              <a:t>is 50 mph</a:t>
            </a:r>
          </a:p>
          <a:p>
            <a:pPr algn="ctr"/>
            <a:endParaRPr lang="en-US"/>
          </a:p>
        </p:txBody>
      </p:sp>
      <p:sp>
        <p:nvSpPr>
          <p:cNvPr id="32774" name="Rectangle 6"/>
          <p:cNvSpPr>
            <a:spLocks noChangeArrowheads="1"/>
          </p:cNvSpPr>
          <p:nvPr/>
        </p:nvSpPr>
        <p:spPr bwMode="auto">
          <a:xfrm>
            <a:off x="4873625" y="3255963"/>
            <a:ext cx="2605088" cy="1857375"/>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Process</a:t>
            </a:r>
          </a:p>
          <a:p>
            <a:pPr algn="ctr"/>
            <a:endParaRPr lang="en-US" b="1"/>
          </a:p>
          <a:p>
            <a:pPr algn="ctr"/>
            <a:r>
              <a:rPr lang="en-US"/>
              <a:t>A car combines </a:t>
            </a:r>
          </a:p>
          <a:p>
            <a:pPr algn="ctr"/>
            <a:r>
              <a:rPr lang="en-US"/>
              <a:t>the resources to move</a:t>
            </a:r>
          </a:p>
          <a:p>
            <a:pPr algn="ctr"/>
            <a:r>
              <a:rPr lang="en-US"/>
              <a:t>the car and transport</a:t>
            </a:r>
          </a:p>
          <a:p>
            <a:pPr algn="ctr"/>
            <a:r>
              <a:rPr lang="en-US"/>
              <a:t>the riders.</a:t>
            </a:r>
            <a:endParaRPr lang="en-US" b="1"/>
          </a:p>
        </p:txBody>
      </p:sp>
      <p:sp>
        <p:nvSpPr>
          <p:cNvPr id="32775" name="AutoShape 7"/>
          <p:cNvSpPr>
            <a:spLocks noChangeArrowheads="1"/>
          </p:cNvSpPr>
          <p:nvPr/>
        </p:nvSpPr>
        <p:spPr bwMode="auto">
          <a:xfrm>
            <a:off x="4765675" y="1249363"/>
            <a:ext cx="2635250" cy="1993900"/>
          </a:xfrm>
          <a:prstGeom prst="downArrowCallout">
            <a:avLst>
              <a:gd name="adj1" fmla="val 32956"/>
              <a:gd name="adj2" fmla="val 33041"/>
              <a:gd name="adj3" fmla="val 17815"/>
              <a:gd name="adj4" fmla="val 76269"/>
            </a:avLst>
          </a:prstGeom>
          <a:solidFill>
            <a:srgbClr val="0000FF">
              <a:alpha val="18039"/>
            </a:srgbClr>
          </a:solidFill>
          <a:ln w="9525">
            <a:solidFill>
              <a:schemeClr val="tx1"/>
            </a:solidFill>
            <a:miter lim="800000"/>
            <a:headEnd/>
            <a:tailEnd/>
          </a:ln>
        </p:spPr>
        <p:txBody>
          <a:bodyPr wrap="none" anchor="ctr"/>
          <a:lstStyle/>
          <a:p>
            <a:pPr algn="ctr"/>
            <a:endParaRPr lang="en-US"/>
          </a:p>
        </p:txBody>
      </p:sp>
      <p:sp>
        <p:nvSpPr>
          <p:cNvPr id="32777" name="Line 9"/>
          <p:cNvSpPr>
            <a:spLocks noChangeShapeType="1"/>
          </p:cNvSpPr>
          <p:nvPr/>
        </p:nvSpPr>
        <p:spPr bwMode="auto">
          <a:xfrm>
            <a:off x="7499350" y="4141788"/>
            <a:ext cx="393700" cy="14287"/>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8" name="Text Box 10"/>
          <p:cNvSpPr txBox="1">
            <a:spLocks noChangeArrowheads="1"/>
          </p:cNvSpPr>
          <p:nvPr/>
        </p:nvSpPr>
        <p:spPr bwMode="auto">
          <a:xfrm rot="-5400000">
            <a:off x="5326857" y="853281"/>
            <a:ext cx="1608138"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People</a:t>
            </a:r>
          </a:p>
          <a:p>
            <a:pPr eaLnBrk="1" hangingPunct="1"/>
            <a:r>
              <a:rPr lang="en-US"/>
              <a:t>Capital</a:t>
            </a:r>
          </a:p>
          <a:p>
            <a:pPr eaLnBrk="1" hangingPunct="1"/>
            <a:r>
              <a:rPr lang="en-US"/>
              <a:t>Time</a:t>
            </a:r>
          </a:p>
          <a:p>
            <a:pPr eaLnBrk="1" hangingPunct="1"/>
            <a:r>
              <a:rPr lang="en-US"/>
              <a:t>Information </a:t>
            </a:r>
          </a:p>
          <a:p>
            <a:pPr eaLnBrk="1" hangingPunct="1"/>
            <a:r>
              <a:rPr lang="en-US"/>
              <a:t>Energy</a:t>
            </a:r>
          </a:p>
          <a:p>
            <a:pPr eaLnBrk="1" hangingPunct="1"/>
            <a:r>
              <a:rPr lang="en-US"/>
              <a:t>Materials</a:t>
            </a:r>
          </a:p>
          <a:p>
            <a:pPr eaLnBrk="1" hangingPunct="1"/>
            <a:r>
              <a:rPr lang="en-US"/>
              <a:t>Tools and </a:t>
            </a:r>
          </a:p>
          <a:p>
            <a:pPr eaLnBrk="1" hangingPunct="1"/>
            <a:r>
              <a:rPr lang="en-US"/>
              <a:t>    Machines</a:t>
            </a:r>
          </a:p>
        </p:txBody>
      </p:sp>
      <p:sp>
        <p:nvSpPr>
          <p:cNvPr id="32779" name="Text Box 11"/>
          <p:cNvSpPr txBox="1">
            <a:spLocks noChangeArrowheads="1"/>
          </p:cNvSpPr>
          <p:nvPr/>
        </p:nvSpPr>
        <p:spPr bwMode="auto">
          <a:xfrm>
            <a:off x="5449888" y="1255713"/>
            <a:ext cx="1352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Resources</a:t>
            </a:r>
          </a:p>
        </p:txBody>
      </p:sp>
      <p:sp>
        <p:nvSpPr>
          <p:cNvPr id="32780" name="Rectangle 12"/>
          <p:cNvSpPr>
            <a:spLocks noChangeArrowheads="1"/>
          </p:cNvSpPr>
          <p:nvPr/>
        </p:nvSpPr>
        <p:spPr bwMode="auto">
          <a:xfrm>
            <a:off x="1428750" y="3290888"/>
            <a:ext cx="1431925" cy="1760537"/>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Comparator</a:t>
            </a:r>
          </a:p>
          <a:p>
            <a:pPr algn="ctr"/>
            <a:r>
              <a:rPr lang="en-US"/>
              <a:t>Driver </a:t>
            </a:r>
          </a:p>
          <a:p>
            <a:pPr algn="ctr"/>
            <a:r>
              <a:rPr lang="en-US"/>
              <a:t>compares </a:t>
            </a:r>
          </a:p>
          <a:p>
            <a:pPr algn="ctr"/>
            <a:r>
              <a:rPr lang="en-US"/>
              <a:t>actual </a:t>
            </a:r>
          </a:p>
          <a:p>
            <a:pPr algn="ctr"/>
            <a:r>
              <a:rPr lang="en-US"/>
              <a:t>speed to </a:t>
            </a:r>
          </a:p>
          <a:p>
            <a:pPr algn="ctr"/>
            <a:r>
              <a:rPr lang="en-US"/>
              <a:t>desired speed.</a:t>
            </a:r>
          </a:p>
        </p:txBody>
      </p:sp>
      <p:sp>
        <p:nvSpPr>
          <p:cNvPr id="32785" name="Line 17"/>
          <p:cNvSpPr>
            <a:spLocks noChangeShapeType="1"/>
          </p:cNvSpPr>
          <p:nvPr/>
        </p:nvSpPr>
        <p:spPr bwMode="auto">
          <a:xfrm>
            <a:off x="2833688" y="4224338"/>
            <a:ext cx="409575"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6" name="Line 18"/>
          <p:cNvSpPr>
            <a:spLocks noChangeShapeType="1"/>
          </p:cNvSpPr>
          <p:nvPr/>
        </p:nvSpPr>
        <p:spPr bwMode="auto">
          <a:xfrm>
            <a:off x="1089025" y="4184650"/>
            <a:ext cx="409575"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87" name="Rectangle 19"/>
          <p:cNvSpPr>
            <a:spLocks noChangeArrowheads="1"/>
          </p:cNvSpPr>
          <p:nvPr/>
        </p:nvSpPr>
        <p:spPr bwMode="auto">
          <a:xfrm>
            <a:off x="3575050" y="5773738"/>
            <a:ext cx="3044825" cy="885825"/>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Monitor</a:t>
            </a:r>
          </a:p>
          <a:p>
            <a:pPr algn="ctr"/>
            <a:r>
              <a:rPr lang="en-US"/>
              <a:t>Driver sees car is going</a:t>
            </a:r>
          </a:p>
          <a:p>
            <a:pPr algn="ctr"/>
            <a:r>
              <a:rPr lang="en-US"/>
              <a:t>too fast.</a:t>
            </a:r>
          </a:p>
        </p:txBody>
      </p:sp>
      <p:sp>
        <p:nvSpPr>
          <p:cNvPr id="32790" name="Line 22"/>
          <p:cNvSpPr>
            <a:spLocks noChangeShapeType="1"/>
          </p:cNvSpPr>
          <p:nvPr/>
        </p:nvSpPr>
        <p:spPr bwMode="auto">
          <a:xfrm flipV="1">
            <a:off x="2074863" y="5075238"/>
            <a:ext cx="0" cy="1147762"/>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1" name="Line 23"/>
          <p:cNvSpPr>
            <a:spLocks noChangeShapeType="1"/>
          </p:cNvSpPr>
          <p:nvPr/>
        </p:nvSpPr>
        <p:spPr bwMode="auto">
          <a:xfrm flipH="1">
            <a:off x="6608763" y="6142038"/>
            <a:ext cx="1638300"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2" name="Line 24"/>
          <p:cNvSpPr>
            <a:spLocks noChangeShapeType="1"/>
          </p:cNvSpPr>
          <p:nvPr/>
        </p:nvSpPr>
        <p:spPr bwMode="auto">
          <a:xfrm>
            <a:off x="2033588" y="6210300"/>
            <a:ext cx="1514475" cy="0"/>
          </a:xfrm>
          <a:prstGeom prst="line">
            <a:avLst/>
          </a:prstGeom>
          <a:noFill/>
          <a:ln w="825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3" name="Line 25"/>
          <p:cNvSpPr>
            <a:spLocks noChangeShapeType="1"/>
          </p:cNvSpPr>
          <p:nvPr/>
        </p:nvSpPr>
        <p:spPr bwMode="auto">
          <a:xfrm flipV="1">
            <a:off x="8202613" y="5008563"/>
            <a:ext cx="0" cy="1104900"/>
          </a:xfrm>
          <a:prstGeom prst="line">
            <a:avLst/>
          </a:prstGeom>
          <a:noFill/>
          <a:ln w="825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8" name="Text Box 30"/>
          <p:cNvSpPr txBox="1">
            <a:spLocks noChangeArrowheads="1"/>
          </p:cNvSpPr>
          <p:nvPr/>
        </p:nvSpPr>
        <p:spPr bwMode="auto">
          <a:xfrm>
            <a:off x="2135188" y="5889625"/>
            <a:ext cx="123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b="1"/>
              <a:t>Feedback</a:t>
            </a:r>
          </a:p>
          <a:p>
            <a:pPr algn="ctr" eaLnBrk="1" hangingPunct="1"/>
            <a:r>
              <a:rPr lang="en-US" b="1"/>
              <a:t>Loop</a:t>
            </a:r>
          </a:p>
        </p:txBody>
      </p:sp>
      <p:pic>
        <p:nvPicPr>
          <p:cNvPr id="20500" name="Picture 33" descr="MCj0357099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7813"/>
            <a:ext cx="2886075" cy="278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02" name="Text Box 34"/>
          <p:cNvSpPr txBox="1">
            <a:spLocks noChangeArrowheads="1"/>
          </p:cNvSpPr>
          <p:nvPr/>
        </p:nvSpPr>
        <p:spPr bwMode="auto">
          <a:xfrm>
            <a:off x="0" y="5392738"/>
            <a:ext cx="205105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Combination of</a:t>
            </a:r>
          </a:p>
          <a:p>
            <a:pPr eaLnBrk="1" hangingPunct="1"/>
            <a:r>
              <a:rPr lang="en-US"/>
              <a:t>speedometer, </a:t>
            </a:r>
          </a:p>
          <a:p>
            <a:pPr eaLnBrk="1" hangingPunct="1"/>
            <a:r>
              <a:rPr lang="en-US"/>
              <a:t>driver’s eye, and </a:t>
            </a:r>
          </a:p>
          <a:p>
            <a:pPr eaLnBrk="1" hangingPunct="1"/>
            <a:r>
              <a:rPr lang="en-US"/>
              <a:t>driver’s brain form</a:t>
            </a:r>
          </a:p>
          <a:p>
            <a:pPr eaLnBrk="1" hangingPunct="1"/>
            <a:r>
              <a:rPr lang="en-US"/>
              <a:t>the feedback loop.</a:t>
            </a:r>
          </a:p>
        </p:txBody>
      </p:sp>
      <p:sp>
        <p:nvSpPr>
          <p:cNvPr id="32781" name="Rectangle 13"/>
          <p:cNvSpPr>
            <a:spLocks noChangeArrowheads="1"/>
          </p:cNvSpPr>
          <p:nvPr/>
        </p:nvSpPr>
        <p:spPr bwMode="auto">
          <a:xfrm>
            <a:off x="3209925" y="3260725"/>
            <a:ext cx="1298575" cy="1884363"/>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Controller</a:t>
            </a:r>
          </a:p>
          <a:p>
            <a:pPr algn="ctr"/>
            <a:endParaRPr lang="en-US" b="1"/>
          </a:p>
          <a:p>
            <a:pPr algn="ctr"/>
            <a:r>
              <a:rPr lang="en-US"/>
              <a:t>Driver </a:t>
            </a:r>
          </a:p>
          <a:p>
            <a:pPr algn="ctr"/>
            <a:r>
              <a:rPr lang="en-US"/>
              <a:t>presses</a:t>
            </a:r>
          </a:p>
          <a:p>
            <a:pPr algn="ctr"/>
            <a:r>
              <a:rPr lang="en-US"/>
              <a:t>brake or</a:t>
            </a:r>
          </a:p>
          <a:p>
            <a:pPr algn="ctr"/>
            <a:r>
              <a:rPr lang="en-US"/>
              <a:t>accelerator.</a:t>
            </a:r>
          </a:p>
        </p:txBody>
      </p:sp>
      <p:sp>
        <p:nvSpPr>
          <p:cNvPr id="32803" name="Line 35"/>
          <p:cNvSpPr>
            <a:spLocks noChangeShapeType="1"/>
          </p:cNvSpPr>
          <p:nvPr/>
        </p:nvSpPr>
        <p:spPr bwMode="auto">
          <a:xfrm>
            <a:off x="4513263" y="4198938"/>
            <a:ext cx="409575"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7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77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7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77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79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80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79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78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79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80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7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792"/>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280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78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78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78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785"/>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327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nimBg="1"/>
      <p:bldP spid="32776" grpId="1" animBg="1"/>
      <p:bldP spid="32772" grpId="0" animBg="1"/>
      <p:bldP spid="32773" grpId="0" animBg="1"/>
      <p:bldP spid="32774" grpId="0" animBg="1"/>
      <p:bldP spid="32775" grpId="0" animBg="1"/>
      <p:bldP spid="32777" grpId="0" animBg="1"/>
      <p:bldP spid="32778" grpId="0"/>
      <p:bldP spid="32779" grpId="0"/>
      <p:bldP spid="32780" grpId="0" animBg="1"/>
      <p:bldP spid="32785" grpId="0" animBg="1"/>
      <p:bldP spid="32786" grpId="0" animBg="1"/>
      <p:bldP spid="32787" grpId="0" animBg="1"/>
      <p:bldP spid="32790" grpId="0" animBg="1"/>
      <p:bldP spid="32791" grpId="0" animBg="1"/>
      <p:bldP spid="32792" grpId="0" animBg="1"/>
      <p:bldP spid="32793" grpId="0" animBg="1"/>
      <p:bldP spid="32798" grpId="0"/>
      <p:bldP spid="32802" grpId="0"/>
      <p:bldP spid="32781" grpId="0" animBg="1"/>
      <p:bldP spid="32803" grpId="0" animBg="1"/>
      <p:bldP spid="3280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Open or Closed Loop System?</a:t>
            </a:r>
          </a:p>
        </p:txBody>
      </p:sp>
      <p:pic>
        <p:nvPicPr>
          <p:cNvPr id="21507" name="Picture 9" descr="MCj036063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863" y="1774825"/>
            <a:ext cx="26924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13" descr="MCj0382591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3200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14" descr="MPj0314380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8975" y="2743200"/>
            <a:ext cx="2830513" cy="292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15" descr="MCj0352358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80138" y="1654175"/>
            <a:ext cx="2676525"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16" descr="MCj0232725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61188" y="4219575"/>
            <a:ext cx="19685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pPr eaLnBrk="1" hangingPunct="1"/>
            <a:r>
              <a:rPr lang="en-US" smtClean="0"/>
              <a:t>What Is a System?</a:t>
            </a:r>
          </a:p>
        </p:txBody>
      </p:sp>
      <p:sp>
        <p:nvSpPr>
          <p:cNvPr id="4099" name="Rectangle 3"/>
          <p:cNvSpPr>
            <a:spLocks noGrp="1" noChangeArrowheads="1"/>
          </p:cNvSpPr>
          <p:nvPr>
            <p:ph type="body" idx="1"/>
          </p:nvPr>
        </p:nvSpPr>
        <p:spPr>
          <a:noFill/>
        </p:spPr>
        <p:txBody>
          <a:bodyPr/>
          <a:lstStyle/>
          <a:p>
            <a:pPr eaLnBrk="1" hangingPunct="1"/>
            <a:r>
              <a:rPr lang="en-US" smtClean="0"/>
              <a:t>A group of interrelated components designed collectively to achieve a desired goal.</a:t>
            </a:r>
          </a:p>
          <a:p>
            <a:pPr eaLnBrk="1" hangingPunct="1"/>
            <a:r>
              <a:rPr lang="en-US" smtClean="0"/>
              <a:t>A technological system produces results through the use of technology.</a:t>
            </a:r>
          </a:p>
        </p:txBody>
      </p:sp>
      <p:pic>
        <p:nvPicPr>
          <p:cNvPr id="8196" name="Picture 4" descr="MCj021224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688" y="4270375"/>
            <a:ext cx="1873250"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9" descr="MPj0433100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6788" y="4302125"/>
            <a:ext cx="1868487"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Text Box 10"/>
          <p:cNvSpPr txBox="1">
            <a:spLocks noChangeArrowheads="1"/>
          </p:cNvSpPr>
          <p:nvPr/>
        </p:nvSpPr>
        <p:spPr bwMode="auto">
          <a:xfrm>
            <a:off x="2351088" y="5151438"/>
            <a:ext cx="18161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 system may be huge, like a space shuttle.</a:t>
            </a:r>
          </a:p>
        </p:txBody>
      </p:sp>
      <p:sp>
        <p:nvSpPr>
          <p:cNvPr id="8203" name="Text Box 11"/>
          <p:cNvSpPr txBox="1">
            <a:spLocks noChangeArrowheads="1"/>
          </p:cNvSpPr>
          <p:nvPr/>
        </p:nvSpPr>
        <p:spPr bwMode="auto">
          <a:xfrm>
            <a:off x="6734175" y="5041900"/>
            <a:ext cx="1692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Or it may be small, like a cell phone.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0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2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p:bldP spid="820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algn="l" eaLnBrk="1" hangingPunct="1"/>
            <a:r>
              <a:rPr lang="en-US" smtClean="0"/>
              <a:t>Image Resources</a:t>
            </a:r>
          </a:p>
        </p:txBody>
      </p:sp>
      <p:sp>
        <p:nvSpPr>
          <p:cNvPr id="22531"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December 10, 2008, from http://office.microsoft.com/en-us/clipart/default.aspx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The Basic System Model</a:t>
            </a:r>
          </a:p>
        </p:txBody>
      </p:sp>
      <p:sp>
        <p:nvSpPr>
          <p:cNvPr id="22531" name="Rectangle 3"/>
          <p:cNvSpPr>
            <a:spLocks noGrp="1" noChangeArrowheads="1"/>
          </p:cNvSpPr>
          <p:nvPr>
            <p:ph type="body" idx="1"/>
          </p:nvPr>
        </p:nvSpPr>
        <p:spPr>
          <a:xfrm>
            <a:off x="457200" y="5175250"/>
            <a:ext cx="8486775" cy="1682750"/>
          </a:xfrm>
        </p:spPr>
        <p:txBody>
          <a:bodyPr/>
          <a:lstStyle/>
          <a:p>
            <a:pPr eaLnBrk="1" hangingPunct="1"/>
            <a:r>
              <a:rPr lang="en-US" sz="2800" smtClean="0"/>
              <a:t>All systems include an </a:t>
            </a:r>
            <a:r>
              <a:rPr lang="en-US" sz="2800" i="1" smtClean="0"/>
              <a:t>Input</a:t>
            </a:r>
            <a:r>
              <a:rPr lang="en-US" sz="2800" smtClean="0"/>
              <a:t>, </a:t>
            </a:r>
            <a:r>
              <a:rPr lang="en-US" sz="2800" i="1" smtClean="0"/>
              <a:t>Process,</a:t>
            </a:r>
            <a:r>
              <a:rPr lang="en-US" sz="2800" smtClean="0"/>
              <a:t> and </a:t>
            </a:r>
            <a:r>
              <a:rPr lang="en-US" sz="2800" i="1" smtClean="0"/>
              <a:t>Output</a:t>
            </a:r>
          </a:p>
          <a:p>
            <a:pPr eaLnBrk="1" hangingPunct="1"/>
            <a:r>
              <a:rPr lang="en-US" sz="2800" smtClean="0"/>
              <a:t>During the </a:t>
            </a:r>
            <a:r>
              <a:rPr lang="en-US" sz="2800" i="1" smtClean="0"/>
              <a:t>Process</a:t>
            </a:r>
            <a:r>
              <a:rPr lang="en-US" sz="2800" smtClean="0"/>
              <a:t> the seven technological </a:t>
            </a:r>
            <a:r>
              <a:rPr lang="en-US" sz="2800" i="1" smtClean="0"/>
              <a:t>Resources</a:t>
            </a:r>
            <a:r>
              <a:rPr lang="en-US" sz="2800" smtClean="0"/>
              <a:t> are used.</a:t>
            </a:r>
          </a:p>
        </p:txBody>
      </p:sp>
      <p:sp>
        <p:nvSpPr>
          <p:cNvPr id="22532" name="AutoShape 4"/>
          <p:cNvSpPr>
            <a:spLocks noChangeArrowheads="1"/>
          </p:cNvSpPr>
          <p:nvPr/>
        </p:nvSpPr>
        <p:spPr bwMode="auto">
          <a:xfrm>
            <a:off x="463550" y="3702050"/>
            <a:ext cx="1978025" cy="1336675"/>
          </a:xfrm>
          <a:prstGeom prst="homePlate">
            <a:avLst>
              <a:gd name="adj" fmla="val 36995"/>
            </a:avLst>
          </a:prstGeom>
          <a:solidFill>
            <a:srgbClr val="0000FF">
              <a:alpha val="18039"/>
            </a:srgbClr>
          </a:solidFill>
          <a:ln w="9525">
            <a:solidFill>
              <a:schemeClr val="tx1"/>
            </a:solidFill>
            <a:miter lim="800000"/>
            <a:headEnd/>
            <a:tailEnd/>
          </a:ln>
        </p:spPr>
        <p:txBody>
          <a:bodyPr wrap="none" anchor="ctr"/>
          <a:lstStyle/>
          <a:p>
            <a:pPr algn="ctr"/>
            <a:r>
              <a:rPr lang="en-US" b="1"/>
              <a:t>Input</a:t>
            </a:r>
          </a:p>
          <a:p>
            <a:pPr algn="ctr"/>
            <a:r>
              <a:rPr lang="en-US"/>
              <a:t>The desired </a:t>
            </a:r>
          </a:p>
          <a:p>
            <a:pPr algn="ctr"/>
            <a:r>
              <a:rPr lang="en-US"/>
              <a:t>result</a:t>
            </a:r>
          </a:p>
        </p:txBody>
      </p:sp>
      <p:sp>
        <p:nvSpPr>
          <p:cNvPr id="22533" name="AutoShape 5"/>
          <p:cNvSpPr>
            <a:spLocks noChangeArrowheads="1"/>
          </p:cNvSpPr>
          <p:nvPr/>
        </p:nvSpPr>
        <p:spPr bwMode="auto">
          <a:xfrm>
            <a:off x="6265863" y="3695700"/>
            <a:ext cx="2073275" cy="1323975"/>
          </a:xfrm>
          <a:prstGeom prst="homePlate">
            <a:avLst>
              <a:gd name="adj" fmla="val 39149"/>
            </a:avLst>
          </a:prstGeom>
          <a:solidFill>
            <a:srgbClr val="0000FF">
              <a:alpha val="18039"/>
            </a:srgbClr>
          </a:solidFill>
          <a:ln w="9525">
            <a:solidFill>
              <a:schemeClr val="tx1"/>
            </a:solidFill>
            <a:miter lim="800000"/>
            <a:headEnd/>
            <a:tailEnd/>
          </a:ln>
        </p:spPr>
        <p:txBody>
          <a:bodyPr wrap="none" anchor="ctr"/>
          <a:lstStyle/>
          <a:p>
            <a:pPr algn="ctr"/>
            <a:r>
              <a:rPr lang="en-US" b="1"/>
              <a:t>Output</a:t>
            </a:r>
          </a:p>
          <a:p>
            <a:pPr algn="ctr"/>
            <a:r>
              <a:rPr lang="en-US"/>
              <a:t>The actual</a:t>
            </a:r>
          </a:p>
          <a:p>
            <a:pPr algn="ctr"/>
            <a:r>
              <a:rPr lang="en-US"/>
              <a:t>result</a:t>
            </a:r>
          </a:p>
        </p:txBody>
      </p:sp>
      <p:sp>
        <p:nvSpPr>
          <p:cNvPr id="22534" name="Rectangle 6"/>
          <p:cNvSpPr>
            <a:spLocks noChangeArrowheads="1"/>
          </p:cNvSpPr>
          <p:nvPr/>
        </p:nvSpPr>
        <p:spPr bwMode="auto">
          <a:xfrm>
            <a:off x="3057525" y="3636963"/>
            <a:ext cx="2605088" cy="1476375"/>
          </a:xfrm>
          <a:prstGeom prst="rect">
            <a:avLst/>
          </a:prstGeom>
          <a:solidFill>
            <a:srgbClr val="0000FF">
              <a:alpha val="18039"/>
            </a:srgbClr>
          </a:solidFill>
          <a:ln w="9525">
            <a:solidFill>
              <a:schemeClr val="tx1"/>
            </a:solidFill>
            <a:miter lim="800000"/>
            <a:headEnd/>
            <a:tailEnd/>
          </a:ln>
        </p:spPr>
        <p:txBody>
          <a:bodyPr wrap="none" anchor="ctr"/>
          <a:lstStyle/>
          <a:p>
            <a:pPr algn="ctr"/>
            <a:r>
              <a:rPr lang="en-US" b="1"/>
              <a:t>Process</a:t>
            </a:r>
          </a:p>
          <a:p>
            <a:pPr algn="ctr"/>
            <a:r>
              <a:rPr lang="en-US"/>
              <a:t>Action part of a system.</a:t>
            </a:r>
          </a:p>
          <a:p>
            <a:pPr algn="ctr"/>
            <a:r>
              <a:rPr lang="en-US"/>
              <a:t>Combines resources that </a:t>
            </a:r>
          </a:p>
          <a:p>
            <a:pPr algn="ctr"/>
            <a:r>
              <a:rPr lang="en-US"/>
              <a:t>respond to the input </a:t>
            </a:r>
          </a:p>
          <a:p>
            <a:pPr algn="ctr"/>
            <a:r>
              <a:rPr lang="en-US"/>
              <a:t>to produce a result.</a:t>
            </a:r>
          </a:p>
        </p:txBody>
      </p:sp>
      <p:sp>
        <p:nvSpPr>
          <p:cNvPr id="5127" name="AutoShape 7"/>
          <p:cNvSpPr>
            <a:spLocks noChangeArrowheads="1"/>
          </p:cNvSpPr>
          <p:nvPr/>
        </p:nvSpPr>
        <p:spPr bwMode="auto">
          <a:xfrm>
            <a:off x="3098800" y="1322388"/>
            <a:ext cx="2635250" cy="2281237"/>
          </a:xfrm>
          <a:prstGeom prst="downArrowCallout">
            <a:avLst>
              <a:gd name="adj1" fmla="val 28805"/>
              <a:gd name="adj2" fmla="val 28880"/>
              <a:gd name="adj3" fmla="val 17815"/>
              <a:gd name="adj4" fmla="val 76269"/>
            </a:avLst>
          </a:prstGeom>
          <a:solidFill>
            <a:srgbClr val="0000FF">
              <a:alpha val="18039"/>
            </a:srgbClr>
          </a:solidFill>
          <a:ln w="9525">
            <a:solidFill>
              <a:schemeClr val="tx1"/>
            </a:solidFill>
            <a:miter lim="800000"/>
            <a:headEnd/>
            <a:tailEnd/>
          </a:ln>
        </p:spPr>
        <p:txBody>
          <a:bodyPr wrap="none" anchor="ctr"/>
          <a:lstStyle/>
          <a:p>
            <a:pPr algn="ctr"/>
            <a:endParaRPr lang="en-US"/>
          </a:p>
        </p:txBody>
      </p:sp>
      <p:sp>
        <p:nvSpPr>
          <p:cNvPr id="5128" name="Line 8"/>
          <p:cNvSpPr>
            <a:spLocks noChangeShapeType="1"/>
          </p:cNvSpPr>
          <p:nvPr/>
        </p:nvSpPr>
        <p:spPr bwMode="auto">
          <a:xfrm>
            <a:off x="2443163" y="4376738"/>
            <a:ext cx="585787"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9" name="Line 9"/>
          <p:cNvSpPr>
            <a:spLocks noChangeShapeType="1"/>
          </p:cNvSpPr>
          <p:nvPr/>
        </p:nvSpPr>
        <p:spPr bwMode="auto">
          <a:xfrm>
            <a:off x="5680075" y="4227513"/>
            <a:ext cx="612775" cy="0"/>
          </a:xfrm>
          <a:prstGeom prst="line">
            <a:avLst/>
          </a:prstGeom>
          <a:noFill/>
          <a:ln w="825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Text Box 16"/>
          <p:cNvSpPr txBox="1">
            <a:spLocks noChangeArrowheads="1"/>
          </p:cNvSpPr>
          <p:nvPr/>
        </p:nvSpPr>
        <p:spPr bwMode="auto">
          <a:xfrm rot="-5400000">
            <a:off x="3756026" y="1204912"/>
            <a:ext cx="14160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People</a:t>
            </a:r>
          </a:p>
          <a:p>
            <a:pPr eaLnBrk="1" hangingPunct="1"/>
            <a:r>
              <a:rPr lang="en-US" dirty="0"/>
              <a:t>Capital</a:t>
            </a:r>
          </a:p>
          <a:p>
            <a:pPr eaLnBrk="1" hangingPunct="1"/>
            <a:r>
              <a:rPr lang="en-US" dirty="0"/>
              <a:t>Time</a:t>
            </a:r>
          </a:p>
          <a:p>
            <a:pPr eaLnBrk="1" hangingPunct="1"/>
            <a:r>
              <a:rPr lang="en-US" dirty="0"/>
              <a:t>Information </a:t>
            </a:r>
          </a:p>
          <a:p>
            <a:pPr eaLnBrk="1" hangingPunct="1"/>
            <a:r>
              <a:rPr lang="en-US" dirty="0"/>
              <a:t>Energy</a:t>
            </a:r>
          </a:p>
          <a:p>
            <a:pPr eaLnBrk="1" hangingPunct="1"/>
            <a:r>
              <a:rPr lang="en-US" dirty="0"/>
              <a:t>Materials</a:t>
            </a:r>
          </a:p>
          <a:p>
            <a:pPr eaLnBrk="1" hangingPunct="1"/>
            <a:r>
              <a:rPr lang="en-US" dirty="0"/>
              <a:t>Tools and </a:t>
            </a:r>
          </a:p>
          <a:p>
            <a:pPr eaLnBrk="1" hangingPunct="1"/>
            <a:r>
              <a:rPr lang="en-US" dirty="0"/>
              <a:t>    Machines</a:t>
            </a:r>
          </a:p>
        </p:txBody>
      </p:sp>
      <p:sp>
        <p:nvSpPr>
          <p:cNvPr id="22545" name="Text Box 17"/>
          <p:cNvSpPr txBox="1">
            <a:spLocks noChangeArrowheads="1"/>
          </p:cNvSpPr>
          <p:nvPr/>
        </p:nvSpPr>
        <p:spPr bwMode="auto">
          <a:xfrm>
            <a:off x="3783013" y="1328738"/>
            <a:ext cx="1352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t>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533">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33">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533">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2544">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544">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544">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544">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544">
                                            <p:txEl>
                                              <p:pRg st="4" end="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544">
                                            <p:txEl>
                                              <p:pRg st="5" end="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544">
                                            <p:txEl>
                                              <p:pRg st="6" end="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544">
                                            <p:txEl>
                                              <p:pRg st="7" end="7"/>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54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What are the 7 Technological Resources?</a:t>
            </a:r>
          </a:p>
        </p:txBody>
      </p:sp>
      <p:sp>
        <p:nvSpPr>
          <p:cNvPr id="3" name="Content Placeholder 2"/>
          <p:cNvSpPr>
            <a:spLocks noGrp="1"/>
          </p:cNvSpPr>
          <p:nvPr>
            <p:ph idx="1"/>
          </p:nvPr>
        </p:nvSpPr>
        <p:spPr>
          <a:xfrm>
            <a:off x="457200" y="1828800"/>
            <a:ext cx="8229600" cy="4297363"/>
          </a:xfrm>
        </p:spPr>
        <p:txBody>
          <a:bodyPr/>
          <a:lstStyle/>
          <a:p>
            <a:r>
              <a:rPr lang="en-US" smtClean="0"/>
              <a:t>Something that supplies help or aid</a:t>
            </a:r>
          </a:p>
          <a:p>
            <a:pPr lvl="1"/>
            <a:r>
              <a:rPr lang="en-US" smtClean="0"/>
              <a:t>Could be a source of information or expertise</a:t>
            </a:r>
          </a:p>
          <a:p>
            <a:pPr lvl="1"/>
            <a:r>
              <a:rPr lang="en-US" smtClean="0"/>
              <a:t>Could be a source of wealth or revenue</a:t>
            </a:r>
          </a:p>
          <a:p>
            <a:pPr lvl="1"/>
            <a:r>
              <a:rPr lang="en-US" smtClean="0"/>
              <a:t>Could be supplies or support</a:t>
            </a:r>
          </a:p>
          <a:p>
            <a:endParaRPr lang="en-US" smtClean="0"/>
          </a:p>
        </p:txBody>
      </p:sp>
      <p:pic>
        <p:nvPicPr>
          <p:cNvPr id="46082"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4357688"/>
            <a:ext cx="1858963"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3" descr="C:\Documents and Settings\jdonnan\Local Settings\Temporary Internet Files\Content.IE5\Y26TI7DM\MP900385339[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2363" y="4051300"/>
            <a:ext cx="189865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C:\Documents and Settings\jdonnan\Local Settings\Temporary Internet Files\Content.IE5\L31NBCS2\MC90028587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7175" y="4492625"/>
            <a:ext cx="2144713" cy="175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08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3263"/>
            <a:ext cx="8229600" cy="757237"/>
          </a:xfrm>
        </p:spPr>
        <p:txBody>
          <a:bodyPr/>
          <a:lstStyle/>
          <a:p>
            <a:r>
              <a:rPr lang="en-US" smtClean="0"/>
              <a:t>People</a:t>
            </a:r>
            <a:br>
              <a:rPr lang="en-US" smtClean="0"/>
            </a:br>
            <a:endParaRPr lang="en-US" smtClean="0"/>
          </a:p>
        </p:txBody>
      </p:sp>
      <p:sp>
        <p:nvSpPr>
          <p:cNvPr id="7171" name="Content Placeholder 2"/>
          <p:cNvSpPr>
            <a:spLocks noGrp="1"/>
          </p:cNvSpPr>
          <p:nvPr>
            <p:ph idx="1"/>
          </p:nvPr>
        </p:nvSpPr>
        <p:spPr>
          <a:xfrm>
            <a:off x="457200" y="1600200"/>
            <a:ext cx="4191000" cy="5257800"/>
          </a:xfrm>
        </p:spPr>
        <p:txBody>
          <a:bodyPr/>
          <a:lstStyle/>
          <a:p>
            <a:pPr>
              <a:lnSpc>
                <a:spcPct val="90000"/>
              </a:lnSpc>
              <a:buFontTx/>
              <a:buNone/>
            </a:pPr>
            <a:r>
              <a:rPr lang="en-US" smtClean="0"/>
              <a:t>People</a:t>
            </a:r>
          </a:p>
          <a:p>
            <a:pPr>
              <a:lnSpc>
                <a:spcPct val="90000"/>
              </a:lnSpc>
            </a:pPr>
            <a:r>
              <a:rPr lang="en-US" smtClean="0"/>
              <a:t>create technology</a:t>
            </a:r>
          </a:p>
          <a:p>
            <a:pPr>
              <a:lnSpc>
                <a:spcPct val="90000"/>
              </a:lnSpc>
            </a:pPr>
            <a:r>
              <a:rPr lang="en-US" smtClean="0"/>
              <a:t>use the products that technology has built</a:t>
            </a:r>
          </a:p>
          <a:p>
            <a:pPr>
              <a:lnSpc>
                <a:spcPct val="90000"/>
              </a:lnSpc>
            </a:pPr>
            <a:r>
              <a:rPr lang="en-US" smtClean="0"/>
              <a:t>service technology</a:t>
            </a:r>
          </a:p>
          <a:p>
            <a:endParaRPr lang="en-US" smtClean="0"/>
          </a:p>
        </p:txBody>
      </p:sp>
      <p:pic>
        <p:nvPicPr>
          <p:cNvPr id="7172" name="Picture 7" descr="PE0361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2133600"/>
            <a:ext cx="3463925"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660400"/>
            <a:ext cx="5241925" cy="757238"/>
          </a:xfrm>
        </p:spPr>
        <p:txBody>
          <a:bodyPr/>
          <a:lstStyle/>
          <a:p>
            <a:r>
              <a:rPr lang="en-US" smtClean="0"/>
              <a:t>Information</a:t>
            </a:r>
            <a:br>
              <a:rPr lang="en-US" smtClean="0"/>
            </a:br>
            <a:endParaRPr lang="en-US" smtClean="0"/>
          </a:p>
        </p:txBody>
      </p:sp>
      <p:sp>
        <p:nvSpPr>
          <p:cNvPr id="8195" name="Content Placeholder 2"/>
          <p:cNvSpPr>
            <a:spLocks noGrp="1"/>
          </p:cNvSpPr>
          <p:nvPr>
            <p:ph idx="1"/>
          </p:nvPr>
        </p:nvSpPr>
        <p:spPr/>
        <p:txBody>
          <a:bodyPr/>
          <a:lstStyle/>
          <a:p>
            <a:r>
              <a:rPr lang="en-US" smtClean="0"/>
              <a:t>Knowledge</a:t>
            </a:r>
          </a:p>
          <a:p>
            <a:r>
              <a:rPr lang="en-US" smtClean="0"/>
              <a:t>Communication</a:t>
            </a:r>
          </a:p>
          <a:p>
            <a:r>
              <a:rPr lang="en-US" smtClean="0"/>
              <a:t>Understanding</a:t>
            </a:r>
          </a:p>
          <a:p>
            <a:endParaRPr lang="en-US" smtClean="0"/>
          </a:p>
        </p:txBody>
      </p:sp>
      <p:pic>
        <p:nvPicPr>
          <p:cNvPr id="8196" name="Picture 2" descr="C:\Documents and Settings\jdonnan\Local Settings\Temporary Internet Files\Content.IE5\Y26TI7DM\MP90030909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3963" y="233363"/>
            <a:ext cx="23717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3" descr="C:\Documents and Settings\jdonnan\Local Settings\Temporary Internet Files\Content.IE5\L31NBCS2\MP90044848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8" y="3625850"/>
            <a:ext cx="4040188"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descr="C:\Documents and Settings\jdonnan\Local Settings\Temporary Internet Files\Content.IE5\Y26TI7DM\MP900285178[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1363" y="4081463"/>
            <a:ext cx="4164012" cy="277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685800"/>
            <a:ext cx="8229600" cy="731838"/>
          </a:xfrm>
        </p:spPr>
        <p:txBody>
          <a:bodyPr/>
          <a:lstStyle/>
          <a:p>
            <a:r>
              <a:rPr lang="en-US" smtClean="0"/>
              <a:t>Materials</a:t>
            </a:r>
            <a:br>
              <a:rPr lang="en-US" smtClean="0"/>
            </a:br>
            <a:endParaRPr lang="en-US" smtClean="0"/>
          </a:p>
        </p:txBody>
      </p:sp>
      <p:sp>
        <p:nvSpPr>
          <p:cNvPr id="9219" name="Content Placeholder 2"/>
          <p:cNvSpPr>
            <a:spLocks noGrp="1"/>
          </p:cNvSpPr>
          <p:nvPr>
            <p:ph idx="1"/>
          </p:nvPr>
        </p:nvSpPr>
        <p:spPr/>
        <p:txBody>
          <a:bodyPr/>
          <a:lstStyle/>
          <a:p>
            <a:r>
              <a:rPr lang="en-US" smtClean="0"/>
              <a:t>Raw materials</a:t>
            </a:r>
          </a:p>
          <a:p>
            <a:pPr lvl="1"/>
            <a:r>
              <a:rPr lang="en-US" smtClean="0"/>
              <a:t>Found in a natural state</a:t>
            </a:r>
          </a:p>
          <a:p>
            <a:pPr lvl="1"/>
            <a:r>
              <a:rPr lang="en-US" smtClean="0"/>
              <a:t>Rocks, oil, plants, animals, trees</a:t>
            </a:r>
            <a:endParaRPr lang="en-US" sz="3600" smtClean="0"/>
          </a:p>
        </p:txBody>
      </p:sp>
      <p:pic>
        <p:nvPicPr>
          <p:cNvPr id="9220" name="Picture 6" descr="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663" y="363855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731838"/>
          </a:xfrm>
        </p:spPr>
        <p:txBody>
          <a:bodyPr/>
          <a:lstStyle/>
          <a:p>
            <a:r>
              <a:rPr lang="en-US" smtClean="0"/>
              <a:t>Materials</a:t>
            </a:r>
            <a:br>
              <a:rPr lang="en-US" smtClean="0"/>
            </a:br>
            <a:endParaRPr lang="en-US" smtClean="0"/>
          </a:p>
        </p:txBody>
      </p:sp>
      <p:sp>
        <p:nvSpPr>
          <p:cNvPr id="10243" name="Content Placeholder 2"/>
          <p:cNvSpPr>
            <a:spLocks noGrp="1"/>
          </p:cNvSpPr>
          <p:nvPr>
            <p:ph idx="1"/>
          </p:nvPr>
        </p:nvSpPr>
        <p:spPr/>
        <p:txBody>
          <a:bodyPr/>
          <a:lstStyle/>
          <a:p>
            <a:r>
              <a:rPr lang="en-US" smtClean="0">
                <a:solidFill>
                  <a:schemeClr val="bg2"/>
                </a:solidFill>
              </a:rPr>
              <a:t>Raw materials</a:t>
            </a:r>
          </a:p>
          <a:p>
            <a:r>
              <a:rPr lang="en-US" smtClean="0"/>
              <a:t>Processed materials</a:t>
            </a:r>
          </a:p>
          <a:p>
            <a:pPr lvl="1"/>
            <a:r>
              <a:rPr lang="en-US" smtClean="0"/>
              <a:t>Natural resources that have been changed by technology into a more useful form</a:t>
            </a:r>
          </a:p>
          <a:p>
            <a:pPr lvl="1"/>
            <a:r>
              <a:rPr lang="en-US" smtClean="0"/>
              <a:t>Lumber from trees, leather from animals</a:t>
            </a:r>
          </a:p>
          <a:p>
            <a:endParaRPr lang="en-US" smtClean="0"/>
          </a:p>
        </p:txBody>
      </p:sp>
      <p:pic>
        <p:nvPicPr>
          <p:cNvPr id="10244" name="Picture 2" descr="C:\Documents and Settings\jdonnan\Local Settings\Temporary Internet Files\Content.IE5\Y26TI7DM\MC9000144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3650" y="4492625"/>
            <a:ext cx="1725613"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descr="C:\Documents and Settings\jdonnan\Local Settings\Temporary Internet Files\Content.IE5\CDKN3ZJI\MP90040924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1238" y="4402138"/>
            <a:ext cx="1966912" cy="196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229600" cy="731838"/>
          </a:xfrm>
        </p:spPr>
        <p:txBody>
          <a:bodyPr/>
          <a:lstStyle/>
          <a:p>
            <a:r>
              <a:rPr lang="en-US" smtClean="0"/>
              <a:t>Materials</a:t>
            </a:r>
            <a:br>
              <a:rPr lang="en-US" smtClean="0"/>
            </a:br>
            <a:endParaRPr lang="en-US" smtClean="0"/>
          </a:p>
        </p:txBody>
      </p:sp>
      <p:sp>
        <p:nvSpPr>
          <p:cNvPr id="11267" name="Content Placeholder 2"/>
          <p:cNvSpPr>
            <a:spLocks noGrp="1"/>
          </p:cNvSpPr>
          <p:nvPr>
            <p:ph idx="1"/>
          </p:nvPr>
        </p:nvSpPr>
        <p:spPr/>
        <p:txBody>
          <a:bodyPr/>
          <a:lstStyle/>
          <a:p>
            <a:pPr>
              <a:lnSpc>
                <a:spcPct val="90000"/>
              </a:lnSpc>
            </a:pPr>
            <a:r>
              <a:rPr lang="en-US" smtClean="0">
                <a:solidFill>
                  <a:schemeClr val="bg2"/>
                </a:solidFill>
              </a:rPr>
              <a:t>Raw materials</a:t>
            </a:r>
          </a:p>
          <a:p>
            <a:pPr>
              <a:lnSpc>
                <a:spcPct val="90000"/>
              </a:lnSpc>
            </a:pPr>
            <a:r>
              <a:rPr lang="en-US" smtClean="0">
                <a:solidFill>
                  <a:schemeClr val="bg2"/>
                </a:solidFill>
              </a:rPr>
              <a:t>Processed materials</a:t>
            </a:r>
          </a:p>
          <a:p>
            <a:pPr>
              <a:lnSpc>
                <a:spcPct val="90000"/>
              </a:lnSpc>
            </a:pPr>
            <a:r>
              <a:rPr lang="en-US" smtClean="0"/>
              <a:t>Manufactured materials</a:t>
            </a:r>
          </a:p>
          <a:p>
            <a:pPr lvl="1">
              <a:lnSpc>
                <a:spcPct val="90000"/>
              </a:lnSpc>
            </a:pPr>
            <a:r>
              <a:rPr lang="en-US" sz="3200" smtClean="0"/>
              <a:t>Created when natural resources are altered by processes that do more than change the size or shape of the material.</a:t>
            </a:r>
          </a:p>
          <a:p>
            <a:pPr lvl="1">
              <a:lnSpc>
                <a:spcPct val="90000"/>
              </a:lnSpc>
            </a:pPr>
            <a:r>
              <a:rPr lang="en-US" sz="3200" smtClean="0"/>
              <a:t>They are so changed in form that you can’t recognize where they were from</a:t>
            </a:r>
          </a:p>
          <a:p>
            <a:pPr lvl="1">
              <a:lnSpc>
                <a:spcPct val="90000"/>
              </a:lnSpc>
            </a:pPr>
            <a:r>
              <a:rPr lang="en-US" sz="3200" smtClean="0"/>
              <a:t>Gasoline, paper, glass, metals</a:t>
            </a:r>
          </a:p>
          <a:p>
            <a:endParaRPr lang="en-US" smtClean="0"/>
          </a:p>
        </p:txBody>
      </p:sp>
      <p:pic>
        <p:nvPicPr>
          <p:cNvPr id="11268" name="Picture 2" descr="C:\Documents and Settings\jdonnan\Local Settings\Temporary Internet Files\Content.IE5\40X9Z01C\MC90003037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2438" y="5653088"/>
            <a:ext cx="1071562"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Documents"/>
          <p:cNvSpPr>
            <a:spLocks noEditPoints="1" noChangeArrowheads="1"/>
          </p:cNvSpPr>
          <p:nvPr/>
        </p:nvSpPr>
        <p:spPr bwMode="auto">
          <a:xfrm>
            <a:off x="7000875" y="781050"/>
            <a:ext cx="1352550" cy="1809750"/>
          </a:xfrm>
          <a:custGeom>
            <a:avLst/>
            <a:gdLst>
              <a:gd name="T0" fmla="*/ 0 w 21600"/>
              <a:gd name="T1" fmla="*/ 234597 h 21600"/>
              <a:gd name="T2" fmla="*/ 217159 w 21600"/>
              <a:gd name="T3" fmla="*/ 0 h 21600"/>
              <a:gd name="T4" fmla="*/ 1355869 w 21600"/>
              <a:gd name="T5" fmla="*/ 1577499 h 21600"/>
              <a:gd name="T6" fmla="*/ 1249481 w 21600"/>
              <a:gd name="T7" fmla="*/ 1693624 h 21600"/>
              <a:gd name="T8" fmla="*/ 1143155 w 21600"/>
              <a:gd name="T9" fmla="*/ 1812096 h 21600"/>
              <a:gd name="T10" fmla="*/ 1249481 w 21600"/>
              <a:gd name="T11" fmla="*/ 119645 h 21600"/>
              <a:gd name="T12" fmla="*/ 1143155 w 21600"/>
              <a:gd name="T13" fmla="*/ 234597 h 21600"/>
              <a:gd name="T14" fmla="*/ 103007 w 21600"/>
              <a:gd name="T15" fmla="*/ 119645 h 21600"/>
              <a:gd name="T16" fmla="*/ 1352550 w 21600"/>
              <a:gd name="T17" fmla="*/ 0 h 21600"/>
              <a:gd name="T18" fmla="*/ 676275 w 21600"/>
              <a:gd name="T19" fmla="*/ 0 h 21600"/>
              <a:gd name="T20" fmla="*/ 0 w 21600"/>
              <a:gd name="T21" fmla="*/ 904875 h 21600"/>
              <a:gd name="T22" fmla="*/ 1352550 w 21600"/>
              <a:gd name="T23" fmla="*/ 904875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TotalTime>
  <Words>1878</Words>
  <Application>Microsoft Office PowerPoint</Application>
  <PresentationFormat>On-screen Show (4:3)</PresentationFormat>
  <Paragraphs>276</Paragraphs>
  <Slides>20</Slides>
  <Notes>19</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20</vt:i4>
      </vt:variant>
    </vt:vector>
  </HeadingPairs>
  <TitlesOfParts>
    <vt:vector size="23" baseType="lpstr">
      <vt:lpstr>Arial</vt:lpstr>
      <vt:lpstr>EngineeringCurriculum</vt:lpstr>
      <vt:lpstr>1_Custom Design</vt:lpstr>
      <vt:lpstr>PowerPoint Presentation</vt:lpstr>
      <vt:lpstr>What Is a System?</vt:lpstr>
      <vt:lpstr>The Basic System Model</vt:lpstr>
      <vt:lpstr>What are the 7 Technological Resources?</vt:lpstr>
      <vt:lpstr>People </vt:lpstr>
      <vt:lpstr>Information </vt:lpstr>
      <vt:lpstr>Materials </vt:lpstr>
      <vt:lpstr>Materials </vt:lpstr>
      <vt:lpstr>Materials </vt:lpstr>
      <vt:lpstr>Materials </vt:lpstr>
      <vt:lpstr>Tools and Machines </vt:lpstr>
      <vt:lpstr>Energy </vt:lpstr>
      <vt:lpstr>Capital </vt:lpstr>
      <vt:lpstr>Time </vt:lpstr>
      <vt:lpstr>Open-Loop System</vt:lpstr>
      <vt:lpstr>Can You Think of Other  Open-Loop Systems?</vt:lpstr>
      <vt:lpstr>What Is Different in These Systems?</vt:lpstr>
      <vt:lpstr>Closed Loop System</vt:lpstr>
      <vt:lpstr>Open or Closed Loop System?</vt:lpstr>
      <vt:lpstr>Image Resources</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Systems</dc:title>
  <dc:subject>GTT - Lesson 2.3 - Automated Systems</dc:subject>
  <dc:creator>GTT Revision Team</dc:creator>
  <cp:lastModifiedBy>Mark Valentino</cp:lastModifiedBy>
  <cp:revision>33</cp:revision>
  <dcterms:created xsi:type="dcterms:W3CDTF">2008-05-21T19:49:46Z</dcterms:created>
  <dcterms:modified xsi:type="dcterms:W3CDTF">2017-12-20T15:07:04Z</dcterms:modified>
</cp:coreProperties>
</file>